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1.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64" r:id="rId2"/>
    <p:sldId id="265" r:id="rId3"/>
    <p:sldId id="268" r:id="rId4"/>
    <p:sldId id="269" r:id="rId5"/>
    <p:sldId id="270" r:id="rId6"/>
    <p:sldId id="271" r:id="rId7"/>
    <p:sldId id="289" r:id="rId8"/>
    <p:sldId id="290" r:id="rId9"/>
    <p:sldId id="272" r:id="rId10"/>
    <p:sldId id="291" r:id="rId11"/>
    <p:sldId id="285" r:id="rId12"/>
    <p:sldId id="277" r:id="rId13"/>
    <p:sldId id="286" r:id="rId14"/>
    <p:sldId id="287" r:id="rId15"/>
    <p:sldId id="292" r:id="rId16"/>
    <p:sldId id="288" r:id="rId17"/>
    <p:sldId id="274" r:id="rId18"/>
    <p:sldId id="273" r:id="rId19"/>
    <p:sldId id="279" r:id="rId20"/>
    <p:sldId id="280" r:id="rId21"/>
    <p:sldId id="281" r:id="rId22"/>
    <p:sldId id="282" r:id="rId23"/>
    <p:sldId id="375" r:id="rId24"/>
    <p:sldId id="293" r:id="rId25"/>
    <p:sldId id="363" r:id="rId26"/>
    <p:sldId id="365" r:id="rId27"/>
    <p:sldId id="364" r:id="rId28"/>
    <p:sldId id="350" r:id="rId29"/>
    <p:sldId id="362" r:id="rId30"/>
    <p:sldId id="295" r:id="rId31"/>
    <p:sldId id="296" r:id="rId32"/>
    <p:sldId id="370" r:id="rId33"/>
    <p:sldId id="366" r:id="rId34"/>
    <p:sldId id="368" r:id="rId35"/>
    <p:sldId id="369" r:id="rId36"/>
    <p:sldId id="372" r:id="rId37"/>
    <p:sldId id="373" r:id="rId38"/>
    <p:sldId id="374" r:id="rId39"/>
    <p:sldId id="376" r:id="rId40"/>
    <p:sldId id="276" r:id="rId41"/>
    <p:sldId id="377" r:id="rId42"/>
    <p:sldId id="378" r:id="rId43"/>
    <p:sldId id="371" r:id="rId44"/>
    <p:sldId id="380" r:id="rId45"/>
    <p:sldId id="379" r:id="rId46"/>
    <p:sldId id="26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27F3F4-B0AF-BB4F-BC09-92BBD9AED193}">
          <p14:sldIdLst>
            <p14:sldId id="264"/>
            <p14:sldId id="265"/>
          </p14:sldIdLst>
        </p14:section>
        <p14:section name="Definition" id="{0E4947AA-862C-B64D-9B05-EC7C0C979B57}">
          <p14:sldIdLst>
            <p14:sldId id="268"/>
          </p14:sldIdLst>
        </p14:section>
        <p14:section name="Grinfeder" id="{27923616-1A5A-C845-BEF9-A7A8884FA618}">
          <p14:sldIdLst>
            <p14:sldId id="269"/>
            <p14:sldId id="270"/>
            <p14:sldId id="271"/>
            <p14:sldId id="289"/>
            <p14:sldId id="290"/>
          </p14:sldIdLst>
        </p14:section>
        <p14:section name="Soundscape Approach" id="{C7F17A66-4AAB-A84B-84A8-04994E1B79C7}">
          <p14:sldIdLst>
            <p14:sldId id="272"/>
            <p14:sldId id="291"/>
          </p14:sldIdLst>
        </p14:section>
        <p14:section name="Framework" id="{406BE583-52B6-9B4B-AF77-7633E5F5623F}">
          <p14:sldIdLst>
            <p14:sldId id="285"/>
            <p14:sldId id="277"/>
            <p14:sldId id="286"/>
            <p14:sldId id="287"/>
            <p14:sldId id="292"/>
            <p14:sldId id="288"/>
            <p14:sldId id="274"/>
            <p14:sldId id="273"/>
            <p14:sldId id="279"/>
            <p14:sldId id="280"/>
            <p14:sldId id="281"/>
            <p14:sldId id="282"/>
            <p14:sldId id="375"/>
          </p14:sldIdLst>
        </p14:section>
        <p14:section name="Soundscapy" id="{CDED8B45-F669-604D-B45F-1D792E525618}">
          <p14:sldIdLst>
            <p14:sldId id="293"/>
            <p14:sldId id="363"/>
            <p14:sldId id="365"/>
            <p14:sldId id="364"/>
            <p14:sldId id="350"/>
            <p14:sldId id="362"/>
            <p14:sldId id="295"/>
            <p14:sldId id="296"/>
            <p14:sldId id="370"/>
            <p14:sldId id="366"/>
            <p14:sldId id="368"/>
            <p14:sldId id="369"/>
            <p14:sldId id="372"/>
            <p14:sldId id="373"/>
          </p14:sldIdLst>
        </p14:section>
        <p14:section name="Proposals" id="{B6BF3760-EA3F-7E42-BD5E-9152BEA59D69}">
          <p14:sldIdLst>
            <p14:sldId id="374"/>
            <p14:sldId id="376"/>
            <p14:sldId id="276"/>
            <p14:sldId id="377"/>
            <p14:sldId id="378"/>
            <p14:sldId id="371"/>
            <p14:sldId id="380"/>
            <p14:sldId id="379"/>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932"/>
    <a:srgbClr val="BCE2EE"/>
    <a:srgbClr val="585857"/>
    <a:srgbClr val="4E5E57"/>
    <a:srgbClr val="DB09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3448B-445E-8A44-AF95-32E6B38A4FC4}" v="200" dt="2023-11-29T15:35:28.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3"/>
    <p:restoredTop sz="84050"/>
  </p:normalViewPr>
  <p:slideViewPr>
    <p:cSldViewPr snapToGrid="0" snapToObjects="1">
      <p:cViewPr>
        <p:scale>
          <a:sx n="130" d="100"/>
          <a:sy n="130" d="100"/>
        </p:scale>
        <p:origin x="4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070BA-6D62-1544-AF85-4B919F555DB1}"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F0622-C3D8-714B-BFED-03EB489AD333}" type="slidenum">
              <a:rPr lang="en-US" smtClean="0"/>
              <a:t>‹#›</a:t>
            </a:fld>
            <a:endParaRPr lang="en-US"/>
          </a:p>
        </p:txBody>
      </p:sp>
    </p:spTree>
    <p:extLst>
      <p:ext uri="{BB962C8B-B14F-4D97-AF65-F5344CB8AC3E}">
        <p14:creationId xmlns:p14="http://schemas.microsoft.com/office/powerpoint/2010/main" val="305043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Arial" panose="020B0604020202020204" pitchFamily="34" charset="0"/>
              </a:rPr>
              <a:t>Acoustic Environment - </a:t>
            </a:r>
            <a:r>
              <a:rPr lang="en-GB" dirty="0">
                <a:effectLst/>
                <a:latin typeface="Times New Roman" panose="02020603050405020304" pitchFamily="18" charset="0"/>
              </a:rPr>
              <a:t>In contrast, the soundscape considers the acoustic environment, but also considers the impact of</a:t>
            </a:r>
            <a:r>
              <a:rPr lang="en-GB" dirty="0">
                <a:effectLst/>
                <a:latin typeface="Arial" panose="020B0604020202020204" pitchFamily="34" charset="0"/>
              </a:rPr>
              <a:t> </a:t>
            </a:r>
            <a:r>
              <a:rPr lang="en-GB" dirty="0">
                <a:effectLst/>
                <a:latin typeface="Times New Roman" panose="02020603050405020304" pitchFamily="18" charset="0"/>
              </a:rPr>
              <a:t>non-acoustic elements, such as the listener’s context and the visual setting, and how these interact with the</a:t>
            </a:r>
            <a:r>
              <a:rPr lang="en-GB" dirty="0">
                <a:effectLst/>
                <a:latin typeface="Arial" panose="020B0604020202020204" pitchFamily="34" charset="0"/>
              </a:rPr>
              <a:t> </a:t>
            </a:r>
            <a:r>
              <a:rPr lang="en-GB" dirty="0">
                <a:effectLst/>
                <a:latin typeface="Times New Roman" panose="02020603050405020304" pitchFamily="18" charset="0"/>
              </a:rPr>
              <a:t>acoustic environment to influence the listener’s perception. This approach brought the definition closer to</a:t>
            </a:r>
            <a:r>
              <a:rPr lang="en-GB" dirty="0">
                <a:effectLst/>
                <a:latin typeface="Arial" panose="020B0604020202020204" pitchFamily="34" charset="0"/>
              </a:rPr>
              <a:t> </a:t>
            </a:r>
            <a:r>
              <a:rPr lang="en-GB" dirty="0">
                <a:effectLst/>
                <a:latin typeface="Times New Roman" panose="02020603050405020304" pitchFamily="18" charset="0"/>
              </a:rPr>
              <a:t>Schafer’s original idea where a soundscape consists of culturally conditioned elements, as perceived by him.</a:t>
            </a:r>
          </a:p>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4</a:t>
            </a:fld>
            <a:endParaRPr lang="en-US"/>
          </a:p>
        </p:txBody>
      </p:sp>
    </p:spTree>
    <p:extLst>
      <p:ext uri="{BB962C8B-B14F-4D97-AF65-F5344CB8AC3E}">
        <p14:creationId xmlns:p14="http://schemas.microsoft.com/office/powerpoint/2010/main" val="400035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8465D-B0C9-C741-BC5B-33B176188E9A}" type="slidenum">
              <a:rPr lang="en-US" smtClean="0"/>
              <a:t>28</a:t>
            </a:fld>
            <a:endParaRPr lang="en-US"/>
          </a:p>
        </p:txBody>
      </p:sp>
    </p:spTree>
    <p:extLst>
      <p:ext uri="{BB962C8B-B14F-4D97-AF65-F5344CB8AC3E}">
        <p14:creationId xmlns:p14="http://schemas.microsoft.com/office/powerpoint/2010/main" val="35743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E18465D-B0C9-C741-BC5B-33B176188E9A}" type="slidenum">
              <a:rPr lang="en-US" smtClean="0"/>
              <a:t>29</a:t>
            </a:fld>
            <a:endParaRPr lang="en-US"/>
          </a:p>
        </p:txBody>
      </p:sp>
    </p:spTree>
    <p:extLst>
      <p:ext uri="{BB962C8B-B14F-4D97-AF65-F5344CB8AC3E}">
        <p14:creationId xmlns:p14="http://schemas.microsoft.com/office/powerpoint/2010/main" val="4138147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45</a:t>
            </a:fld>
            <a:endParaRPr lang="en-US"/>
          </a:p>
        </p:txBody>
      </p:sp>
    </p:spTree>
    <p:extLst>
      <p:ext uri="{BB962C8B-B14F-4D97-AF65-F5344CB8AC3E}">
        <p14:creationId xmlns:p14="http://schemas.microsoft.com/office/powerpoint/2010/main" val="242221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Distal – Soundscape Ecology/</a:t>
            </a:r>
            <a:r>
              <a:rPr lang="en-US" dirty="0" err="1"/>
              <a:t>Pijanowski</a:t>
            </a:r>
            <a:r>
              <a:rPr lang="en-US" dirty="0"/>
              <a:t>: Encompassing all sources across a variety of spatial and temporal scales in a space. There is only a single distal soundscape, but it only exists as a theoretical construct</a:t>
            </a:r>
          </a:p>
          <a:p>
            <a:r>
              <a:rPr lang="en-US" dirty="0"/>
              <a:t>“In the same way that a landscape event cannot be assimilated to a singular signal, the distal soundscape cannot be represented by the acoustic information at any single receiver.” </a:t>
            </a:r>
          </a:p>
          <a:p>
            <a:endParaRPr lang="en-US" dirty="0"/>
          </a:p>
          <a:p>
            <a:r>
              <a:rPr lang="en-US" dirty="0"/>
              <a:t>Proximal – ISO Acoustic Environment. Whereas the distal soundscape is theoretical, singular for a space, and cannot be measured, proximal soundscapes can be measured and a unique proximal soundscape exists for every potential receiver. </a:t>
            </a:r>
          </a:p>
          <a:p>
            <a:endParaRPr lang="en-US" dirty="0"/>
          </a:p>
          <a:p>
            <a:r>
              <a:rPr lang="en-US" dirty="0"/>
              <a:t>Perceptual – ISO Soundscape</a:t>
            </a:r>
          </a:p>
          <a:p>
            <a:r>
              <a:rPr lang="en-US" dirty="0"/>
              <a:t>“The individual subjective interpretation of a proximal soundscape”</a:t>
            </a:r>
          </a:p>
          <a:p>
            <a:r>
              <a:rPr lang="en-US" dirty="0"/>
              <a:t>Just because we can’t measure the perceptual soundscape of animals, doesn’t mean it doesn’t exist. Is that enough of a reason to entirely exclude it (and with it the entire field of soundscape ecology) from the definition of soundscape?</a:t>
            </a:r>
          </a:p>
          <a:p>
            <a:endParaRPr lang="en-US" dirty="0"/>
          </a:p>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6</a:t>
            </a:fld>
            <a:endParaRPr lang="en-US"/>
          </a:p>
        </p:txBody>
      </p:sp>
    </p:spTree>
    <p:extLst>
      <p:ext uri="{BB962C8B-B14F-4D97-AF65-F5344CB8AC3E}">
        <p14:creationId xmlns:p14="http://schemas.microsoft.com/office/powerpoint/2010/main" val="150951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Distal – Soundscape Ecology/</a:t>
            </a:r>
            <a:r>
              <a:rPr lang="en-US" dirty="0" err="1"/>
              <a:t>Pijanowski</a:t>
            </a:r>
            <a:r>
              <a:rPr lang="en-US" dirty="0"/>
              <a:t>: Encompassing all sources across a variety of spatial and temporal scales in a space. There is only a single distal soundscape, but it only exists as a theoretical construct</a:t>
            </a:r>
          </a:p>
          <a:p>
            <a:r>
              <a:rPr lang="en-US" dirty="0"/>
              <a:t>“In the same way that a landscape event cannot be assimilated to a singular signal, the distal soundscape cannot be represented by the acoustic information at any single receiver.” </a:t>
            </a:r>
          </a:p>
          <a:p>
            <a:endParaRPr lang="en-US" dirty="0"/>
          </a:p>
          <a:p>
            <a:r>
              <a:rPr lang="en-US" dirty="0"/>
              <a:t>Proximal – ISO Acoustic Environment. Whereas the distal soundscape is theoretical, singular for a space, and cannot be measured, proximal soundscapes can be measured and a unique proximal soundscape exists for every potential receiver. </a:t>
            </a:r>
          </a:p>
          <a:p>
            <a:endParaRPr lang="en-US" dirty="0"/>
          </a:p>
          <a:p>
            <a:r>
              <a:rPr lang="en-US" dirty="0"/>
              <a:t>Perceptual – ISO Soundscape</a:t>
            </a:r>
          </a:p>
          <a:p>
            <a:r>
              <a:rPr lang="en-US" dirty="0"/>
              <a:t>“The individual subjective interpretation of a proximal soundscape”</a:t>
            </a:r>
          </a:p>
          <a:p>
            <a:r>
              <a:rPr lang="en-US" dirty="0"/>
              <a:t>Just because we can’t measure the perceptual soundscape of animals, doesn’t mean it doesn’t exist. Is that enough of a reason to entirely exclude it (and with it the entire field of soundscape ecology) from the definition of soundscape?</a:t>
            </a:r>
          </a:p>
          <a:p>
            <a:endParaRPr lang="en-US" dirty="0"/>
          </a:p>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7</a:t>
            </a:fld>
            <a:endParaRPr lang="en-US"/>
          </a:p>
        </p:txBody>
      </p:sp>
    </p:spTree>
    <p:extLst>
      <p:ext uri="{BB962C8B-B14F-4D97-AF65-F5344CB8AC3E}">
        <p14:creationId xmlns:p14="http://schemas.microsoft.com/office/powerpoint/2010/main" val="384140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Distal – Soundscape Ecology/</a:t>
            </a:r>
            <a:r>
              <a:rPr lang="en-US" dirty="0" err="1"/>
              <a:t>Pijanowski</a:t>
            </a:r>
            <a:r>
              <a:rPr lang="en-US" dirty="0"/>
              <a:t>: Encompassing all sources across a variety of spatial and temporal scales in a space. There is only a single distal soundscape, but it only exists as a theoretical construct</a:t>
            </a:r>
          </a:p>
          <a:p>
            <a:r>
              <a:rPr lang="en-US" dirty="0"/>
              <a:t>“In the same way that a landscape event cannot be assimilated to a singular signal, the distal soundscape cannot be represented by the acoustic information at any single receiver.” </a:t>
            </a:r>
          </a:p>
          <a:p>
            <a:endParaRPr lang="en-US" dirty="0"/>
          </a:p>
          <a:p>
            <a:r>
              <a:rPr lang="en-US" dirty="0"/>
              <a:t>Proximal – ISO Acoustic Environment. Whereas the distal soundscape is theoretical, singular for a space, and cannot be measured, proximal soundscapes can be measured and a unique proximal soundscape exists for every potential receiver. </a:t>
            </a:r>
          </a:p>
          <a:p>
            <a:endParaRPr lang="en-US" dirty="0"/>
          </a:p>
          <a:p>
            <a:r>
              <a:rPr lang="en-US" dirty="0"/>
              <a:t>Perceptual – ISO Soundscape</a:t>
            </a:r>
          </a:p>
          <a:p>
            <a:r>
              <a:rPr lang="en-US" dirty="0"/>
              <a:t>“The individual subjective interpretation of a proximal soundscape”</a:t>
            </a:r>
          </a:p>
          <a:p>
            <a:r>
              <a:rPr lang="en-US" dirty="0"/>
              <a:t>Just because we can’t measure the perceptual soundscape of animals, doesn’t mean it doesn’t exist. Is that enough of a reason to entirely exclude it (and with it the entire field of soundscape ecology) from the definition of soundscape?</a:t>
            </a:r>
          </a:p>
          <a:p>
            <a:endParaRPr lang="en-US" dirty="0"/>
          </a:p>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8</a:t>
            </a:fld>
            <a:endParaRPr lang="en-US"/>
          </a:p>
        </p:txBody>
      </p:sp>
    </p:spTree>
    <p:extLst>
      <p:ext uri="{BB962C8B-B14F-4D97-AF65-F5344CB8AC3E}">
        <p14:creationId xmlns:p14="http://schemas.microsoft.com/office/powerpoint/2010/main" val="326288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effectLst/>
                <a:latin typeface="Times"/>
              </a:rPr>
              <a:t>The concept of soundscape integrates individuals into the process of assessing and changing acoustic environments based on the perceptions and responses of affected individuals. […] Although traditional environmental and community noise assessments still rely heavily on sound pressure level (SPL) indicators to quantify noise exposure, predict noise annoyance, and derive noise effects, it is increasingly apparent that a sound level-oriented perspective cannot capture several relevant aspects of noise and its perception in specific contexts. Thus, methods have been developed to measure and </a:t>
            </a:r>
            <a:r>
              <a:rPr lang="en-GB" i="1" dirty="0" err="1">
                <a:effectLst/>
                <a:latin typeface="Times"/>
              </a:rPr>
              <a:t>analyze</a:t>
            </a:r>
            <a:r>
              <a:rPr lang="en-GB" i="1" dirty="0">
                <a:effectLst/>
                <a:latin typeface="Times"/>
              </a:rPr>
              <a:t> human perception of sound in context.</a:t>
            </a:r>
            <a:endParaRPr lang="en-GB"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AFEF0622-C3D8-714B-BFED-03EB489AD333}" type="slidenum">
              <a:rPr lang="en-US" smtClean="0"/>
              <a:t>10</a:t>
            </a:fld>
            <a:endParaRPr lang="en-US"/>
          </a:p>
        </p:txBody>
      </p:sp>
    </p:spTree>
    <p:extLst>
      <p:ext uri="{BB962C8B-B14F-4D97-AF65-F5344CB8AC3E}">
        <p14:creationId xmlns:p14="http://schemas.microsoft.com/office/powerpoint/2010/main" val="3292825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The first of these challenges is predicting how a change in an</a:t>
            </a:r>
            <a:r>
              <a:rPr lang="en-GB" i="0" dirty="0">
                <a:effectLst/>
                <a:latin typeface="Helvetica" pitchFamily="2" charset="0"/>
              </a:rPr>
              <a:t> </a:t>
            </a:r>
            <a:r>
              <a:rPr lang="en-GB" i="1" dirty="0">
                <a:effectLst/>
                <a:latin typeface="Helvetica" pitchFamily="2" charset="0"/>
              </a:rPr>
              <a:t>existing sound environment will be reflected in the soundscape perception. While it is possible in this</a:t>
            </a:r>
            <a:r>
              <a:rPr lang="en-GB" i="0" dirty="0">
                <a:effectLst/>
                <a:latin typeface="Helvetica" pitchFamily="2" charset="0"/>
              </a:rPr>
              <a:t> </a:t>
            </a:r>
            <a:r>
              <a:rPr lang="en-GB" i="1" dirty="0">
                <a:effectLst/>
                <a:latin typeface="Helvetica" pitchFamily="2" charset="0"/>
              </a:rPr>
              <a:t>scenario to measure the existing soundscape perception via questionnaire surveys, if a change is then</a:t>
            </a:r>
            <a:r>
              <a:rPr lang="en-GB" i="0" dirty="0">
                <a:effectLst/>
                <a:latin typeface="Helvetica" pitchFamily="2" charset="0"/>
              </a:rPr>
              <a:t> </a:t>
            </a:r>
            <a:r>
              <a:rPr lang="en-GB" i="1" dirty="0">
                <a:effectLst/>
                <a:latin typeface="Helvetica" pitchFamily="2" charset="0"/>
              </a:rPr>
              <a:t>introduced to the acoustic environment, it is so far impossible to say what the resulting soundscape</a:t>
            </a:r>
            <a:r>
              <a:rPr lang="en-GB" i="0" dirty="0">
                <a:effectLst/>
                <a:latin typeface="Helvetica" pitchFamily="2" charset="0"/>
              </a:rPr>
              <a:t> </a:t>
            </a:r>
            <a:r>
              <a:rPr lang="en-GB" i="1" dirty="0">
                <a:effectLst/>
                <a:latin typeface="Helvetica" pitchFamily="2" charset="0"/>
              </a:rPr>
              <a:t>change would be. This question relates strongly to the idea of soundscape interventions; where a</a:t>
            </a:r>
            <a:r>
              <a:rPr lang="en-GB" i="0" dirty="0">
                <a:effectLst/>
                <a:latin typeface="Helvetica" pitchFamily="2" charset="0"/>
              </a:rPr>
              <a:t> </a:t>
            </a:r>
            <a:r>
              <a:rPr lang="en-GB" i="1" dirty="0">
                <a:effectLst/>
                <a:latin typeface="Helvetica" pitchFamily="2" charset="0"/>
              </a:rPr>
              <a:t>particular noise pollution challenge is addressed by introducing more pleasant sounds (e.g. a water</a:t>
            </a:r>
            <a:r>
              <a:rPr lang="en-GB" i="0" dirty="0">
                <a:effectLst/>
                <a:latin typeface="Helvetica" pitchFamily="2" charset="0"/>
              </a:rPr>
              <a:t> </a:t>
            </a:r>
            <a:r>
              <a:rPr lang="en-GB" i="1" dirty="0">
                <a:effectLst/>
                <a:latin typeface="Helvetica" pitchFamily="2" charset="0"/>
              </a:rPr>
              <a:t>feature), following the soundscape principle of treating sound as a resource [10, 11]. Predicting how</a:t>
            </a:r>
            <a:r>
              <a:rPr lang="en-GB" i="0" dirty="0">
                <a:effectLst/>
                <a:latin typeface="Helvetica" pitchFamily="2" charset="0"/>
              </a:rPr>
              <a:t> </a:t>
            </a:r>
            <a:r>
              <a:rPr lang="en-GB" i="1" dirty="0">
                <a:effectLst/>
                <a:latin typeface="Helvetica" pitchFamily="2" charset="0"/>
              </a:rPr>
              <a:t>much a particular intervention would improve the soundscape (or, indeed whether it would improve</a:t>
            </a:r>
            <a:r>
              <a:rPr lang="en-GB" i="0" dirty="0">
                <a:effectLst/>
                <a:latin typeface="Helvetica" pitchFamily="2" charset="0"/>
              </a:rPr>
              <a:t> </a:t>
            </a:r>
            <a:r>
              <a:rPr lang="en-GB" i="1" dirty="0">
                <a:effectLst/>
                <a:latin typeface="Helvetica" pitchFamily="2" charset="0"/>
              </a:rPr>
              <a:t>at all) is not yet possible with the retrospective methods available</a:t>
            </a:r>
            <a:endParaRPr lang="en-GB" dirty="0">
              <a:effectLst/>
              <a:latin typeface="Helvetica" pitchFamily="2" charset="0"/>
            </a:endParaRPr>
          </a:p>
          <a:p>
            <a:endParaRPr lang="en-US" dirty="0"/>
          </a:p>
          <a:p>
            <a:r>
              <a:rPr lang="en-GB" i="1" dirty="0">
                <a:effectLst/>
                <a:latin typeface="Helvetica" pitchFamily="2" charset="0"/>
              </a:rPr>
              <a:t>Retrospective methods also struggle to capture the dynamics of the soundscape in a space.</a:t>
            </a:r>
            <a:r>
              <a:rPr lang="en-GB" i="0" dirty="0">
                <a:effectLst/>
                <a:latin typeface="Helvetica" pitchFamily="2" charset="0"/>
              </a:rPr>
              <a:t> </a:t>
            </a:r>
            <a:r>
              <a:rPr lang="en-GB" i="1" dirty="0">
                <a:effectLst/>
                <a:latin typeface="Helvetica" pitchFamily="2" charset="0"/>
              </a:rPr>
              <a:t>Whether through the narrative interview method of ISO/TS 12913-2 [21], through soundwalks,</a:t>
            </a:r>
            <a:r>
              <a:rPr lang="en-GB" i="0" dirty="0">
                <a:effectLst/>
                <a:latin typeface="Helvetica" pitchFamily="2" charset="0"/>
              </a:rPr>
              <a:t> </a:t>
            </a:r>
            <a:r>
              <a:rPr lang="en-GB" i="1" dirty="0">
                <a:effectLst/>
                <a:latin typeface="Helvetica" pitchFamily="2" charset="0"/>
              </a:rPr>
              <a:t>or through in situ questionnaires [22], only the soundscape during the particular period which the</a:t>
            </a:r>
            <a:endParaRPr lang="en-GB" dirty="0">
              <a:effectLst/>
              <a:latin typeface="Helvetica" pitchFamily="2" charset="0"/>
            </a:endParaRPr>
          </a:p>
          <a:p>
            <a:r>
              <a:rPr lang="en-GB" i="1" dirty="0">
                <a:effectLst/>
                <a:latin typeface="Helvetica" pitchFamily="2" charset="0"/>
              </a:rPr>
              <a:t>researchers are actively investigating is captured. This makes it very difficult to determine diurnal,</a:t>
            </a:r>
            <a:r>
              <a:rPr lang="en-GB" i="0" dirty="0">
                <a:effectLst/>
                <a:latin typeface="Helvetica" pitchFamily="2" charset="0"/>
              </a:rPr>
              <a:t> </a:t>
            </a:r>
            <a:r>
              <a:rPr lang="en-GB" i="1" dirty="0">
                <a:effectLst/>
                <a:latin typeface="Helvetica" pitchFamily="2" charset="0"/>
              </a:rPr>
              <a:t>seasonal, or yearly patterns of the soundscape. These patterns may be driven by corresponding</a:t>
            </a:r>
            <a:r>
              <a:rPr lang="en-GB" i="0" dirty="0">
                <a:effectLst/>
                <a:latin typeface="Helvetica" pitchFamily="2" charset="0"/>
              </a:rPr>
              <a:t> </a:t>
            </a:r>
            <a:r>
              <a:rPr lang="en-GB" i="1" dirty="0">
                <a:effectLst/>
                <a:latin typeface="Helvetica" pitchFamily="2" charset="0"/>
              </a:rPr>
              <a:t>diurnal, seasonal, or yearly patterns in the acoustic or visual environment, or by variations in how</a:t>
            </a:r>
            <a:endParaRPr lang="en-GB" dirty="0">
              <a:effectLst/>
              <a:latin typeface="Helvetica" pitchFamily="2" charset="0"/>
            </a:endParaRPr>
          </a:p>
          <a:p>
            <a:r>
              <a:rPr lang="en-GB" i="1" dirty="0">
                <a:effectLst/>
                <a:latin typeface="Helvetica" pitchFamily="2" charset="0"/>
              </a:rPr>
              <a:t>people process and respond to the sound at different times of day/season/year. Currently the only way</a:t>
            </a:r>
            <a:r>
              <a:rPr lang="en-GB" i="0" dirty="0">
                <a:effectLst/>
                <a:latin typeface="Helvetica" pitchFamily="2" charset="0"/>
              </a:rPr>
              <a:t> </a:t>
            </a:r>
            <a:r>
              <a:rPr lang="en-GB" i="1" dirty="0">
                <a:effectLst/>
                <a:latin typeface="Helvetica" pitchFamily="2" charset="0"/>
              </a:rPr>
              <a:t>to investigate any of these patterns is through repeated surveys. Predictive modelling, on the other</a:t>
            </a:r>
            <a:r>
              <a:rPr lang="en-GB" i="0" dirty="0">
                <a:effectLst/>
                <a:latin typeface="Helvetica" pitchFamily="2" charset="0"/>
              </a:rPr>
              <a:t> </a:t>
            </a:r>
            <a:r>
              <a:rPr lang="en-GB" i="1" dirty="0">
                <a:effectLst/>
                <a:latin typeface="Helvetica" pitchFamily="2" charset="0"/>
              </a:rPr>
              <a:t>hand, could allow a trained soundscape model to be paired with </a:t>
            </a:r>
            <a:r>
              <a:rPr lang="en-GB" i="1" dirty="0" err="1">
                <a:effectLst/>
                <a:latin typeface="Helvetica" pitchFamily="2" charset="0"/>
              </a:rPr>
              <a:t>longterm</a:t>
            </a:r>
            <a:r>
              <a:rPr lang="en-GB" i="1" dirty="0">
                <a:effectLst/>
                <a:latin typeface="Helvetica" pitchFamily="2" charset="0"/>
              </a:rPr>
              <a:t> monitoring methods to</a:t>
            </a:r>
            <a:endParaRPr lang="en-GB" dirty="0">
              <a:effectLst/>
              <a:latin typeface="Helvetica" pitchFamily="2" charset="0"/>
            </a:endParaRPr>
          </a:p>
          <a:p>
            <a:r>
              <a:rPr lang="en-GB" i="1" dirty="0">
                <a:effectLst/>
                <a:latin typeface="Helvetica" pitchFamily="2" charset="0"/>
              </a:rPr>
              <a:t>track how a soundscape perception may change in response to changes in the acoustic environment.</a:t>
            </a:r>
            <a:endParaRPr lang="en-GB" dirty="0">
              <a:effectLst/>
              <a:latin typeface="Helvetica" pitchFamily="2" charset="0"/>
            </a:endParaRPr>
          </a:p>
          <a:p>
            <a:endParaRPr lang="en-US" dirty="0"/>
          </a:p>
          <a:p>
            <a:r>
              <a:rPr lang="en-GB" i="1" dirty="0">
                <a:effectLst/>
                <a:latin typeface="Helvetica" pitchFamily="2" charset="0"/>
              </a:rPr>
              <a:t>Similarly, a move towards modelling methods based on objective and/or measurable factors</a:t>
            </a:r>
            <a:r>
              <a:rPr lang="en-GB" i="0" dirty="0">
                <a:effectLst/>
                <a:latin typeface="Helvetica" pitchFamily="2" charset="0"/>
              </a:rPr>
              <a:t> </a:t>
            </a:r>
            <a:r>
              <a:rPr lang="en-GB" i="1" dirty="0">
                <a:effectLst/>
                <a:latin typeface="Helvetica" pitchFamily="2" charset="0"/>
              </a:rPr>
              <a:t>would facilitate the application of mapping in soundscape. While noise maps have become common</a:t>
            </a:r>
            <a:r>
              <a:rPr lang="en-GB" i="0" dirty="0">
                <a:effectLst/>
                <a:latin typeface="Helvetica" pitchFamily="2" charset="0"/>
              </a:rPr>
              <a:t> </a:t>
            </a:r>
            <a:r>
              <a:rPr lang="en-GB" i="1" dirty="0">
                <a:effectLst/>
                <a:latin typeface="Helvetica" pitchFamily="2" charset="0"/>
              </a:rPr>
              <a:t>in urban noise research and legislation [23, 24], they can be difficult to translate into a soundscape</a:t>
            </a:r>
            <a:endParaRPr lang="en-GB" dirty="0">
              <a:effectLst/>
              <a:latin typeface="Helvetica" pitchFamily="2" charset="0"/>
            </a:endParaRPr>
          </a:p>
          <a:p>
            <a:r>
              <a:rPr lang="en-GB" i="1" dirty="0">
                <a:effectLst/>
                <a:latin typeface="Helvetica" pitchFamily="2" charset="0"/>
              </a:rPr>
              <a:t>approach. The Environmental Noise Directive (END) [25], first implemented in 2002, is the main</a:t>
            </a:r>
            <a:r>
              <a:rPr lang="en-GB" i="0" dirty="0">
                <a:effectLst/>
                <a:latin typeface="Helvetica" pitchFamily="2" charset="0"/>
              </a:rPr>
              <a:t> </a:t>
            </a:r>
            <a:r>
              <a:rPr lang="en-GB" i="1" dirty="0">
                <a:effectLst/>
                <a:latin typeface="Helvetica" pitchFamily="2" charset="0"/>
              </a:rPr>
              <a:t>EU instrument to identify noise pollution impacts and track urban noise levels across the EU. Its</a:t>
            </a:r>
            <a:r>
              <a:rPr lang="en-GB" i="0" dirty="0">
                <a:effectLst/>
                <a:latin typeface="Helvetica" pitchFamily="2" charset="0"/>
              </a:rPr>
              <a:t> </a:t>
            </a:r>
            <a:r>
              <a:rPr lang="en-GB" i="1" dirty="0">
                <a:effectLst/>
                <a:latin typeface="Helvetica" pitchFamily="2" charset="0"/>
              </a:rPr>
              <a:t>goals were to determine the population’s exposure to environmental noise, make information on</a:t>
            </a:r>
            <a:endParaRPr lang="en-GB" dirty="0">
              <a:effectLst/>
              <a:latin typeface="Helvetica" pitchFamily="2" charset="0"/>
            </a:endParaRPr>
          </a:p>
          <a:p>
            <a:r>
              <a:rPr lang="en-GB" i="1" dirty="0">
                <a:effectLst/>
                <a:latin typeface="Helvetica" pitchFamily="2" charset="0"/>
              </a:rPr>
              <a:t>environmental noise available to the public, and prevent and reduce environmental noise and its</a:t>
            </a:r>
            <a:r>
              <a:rPr lang="en-GB" i="0" dirty="0">
                <a:effectLst/>
                <a:latin typeface="Helvetica" pitchFamily="2" charset="0"/>
              </a:rPr>
              <a:t> </a:t>
            </a:r>
            <a:r>
              <a:rPr lang="en-GB" i="1" dirty="0">
                <a:effectLst/>
                <a:latin typeface="Helvetica" pitchFamily="2" charset="0"/>
              </a:rPr>
              <a:t>effects. In general, noise maps are based on modelled traffic flows, from which decibel levels are</a:t>
            </a:r>
            <a:r>
              <a:rPr lang="en-GB" i="0" dirty="0">
                <a:effectLst/>
                <a:latin typeface="Helvetica" pitchFamily="2" charset="0"/>
              </a:rPr>
              <a:t> </a:t>
            </a:r>
            <a:r>
              <a:rPr lang="en-GB" i="1" dirty="0">
                <a:effectLst/>
                <a:latin typeface="Helvetica" pitchFamily="2" charset="0"/>
              </a:rPr>
              <a:t>extrapolated and mapped, although interpolation and mobile measurement methods have also been</a:t>
            </a:r>
            <a:endParaRPr lang="en-GB" dirty="0">
              <a:effectLst/>
              <a:latin typeface="Helvetica" pitchFamily="2" charset="0"/>
            </a:endParaRPr>
          </a:p>
          <a:p>
            <a:r>
              <a:rPr lang="en-GB" i="1" dirty="0">
                <a:effectLst/>
                <a:latin typeface="Helvetica" pitchFamily="2" charset="0"/>
              </a:rPr>
              <a:t>recently developed (see [26]). Alternatively, they can be produced using </a:t>
            </a:r>
            <a:r>
              <a:rPr lang="en-GB" i="1" dirty="0" err="1">
                <a:effectLst/>
                <a:latin typeface="Helvetica" pitchFamily="2" charset="0"/>
              </a:rPr>
              <a:t>longterm</a:t>
            </a:r>
            <a:r>
              <a:rPr lang="en-GB" i="1" dirty="0">
                <a:effectLst/>
                <a:latin typeface="Helvetica" pitchFamily="2" charset="0"/>
              </a:rPr>
              <a:t> SLMs or sensor</a:t>
            </a:r>
            <a:r>
              <a:rPr lang="en-GB" i="0" dirty="0">
                <a:effectLst/>
                <a:latin typeface="Helvetica" pitchFamily="2" charset="0"/>
              </a:rPr>
              <a:t> </a:t>
            </a:r>
            <a:r>
              <a:rPr lang="en-GB" i="1" dirty="0">
                <a:effectLst/>
                <a:latin typeface="Helvetica" pitchFamily="2" charset="0"/>
              </a:rPr>
              <a:t>networks. While these methods have significant utility for tracking increases in urban noise levels and</a:t>
            </a:r>
            <a:r>
              <a:rPr lang="en-GB" i="0" dirty="0">
                <a:effectLst/>
                <a:latin typeface="Helvetica" pitchFamily="2" charset="0"/>
              </a:rPr>
              <a:t> </a:t>
            </a:r>
            <a:r>
              <a:rPr lang="en-GB" i="1" dirty="0">
                <a:effectLst/>
                <a:latin typeface="Helvetica" pitchFamily="2" charset="0"/>
              </a:rPr>
              <a:t>are important for determining the health and societal impacts of noise on a large scale, their restricted</a:t>
            </a:r>
            <a:endParaRPr lang="en-GB" dirty="0">
              <a:effectLst/>
              <a:latin typeface="Helvetica" pitchFamily="2" charset="0"/>
            </a:endParaRPr>
          </a:p>
          <a:p>
            <a:r>
              <a:rPr lang="en-GB" i="1" dirty="0">
                <a:effectLst/>
                <a:latin typeface="Helvetica" pitchFamily="2" charset="0"/>
              </a:rPr>
              <a:t>focus on noise levels alone limits their scope and reduces the potential for identifying more nuanced health and psychological effects of urban sound.</a:t>
            </a:r>
            <a:endParaRPr lang="en-GB" dirty="0">
              <a:effectLst/>
              <a:latin typeface="Helvetica" pitchFamily="2" charset="0"/>
            </a:endParaRPr>
          </a:p>
          <a:p>
            <a:endParaRPr lang="en-US" dirty="0"/>
          </a:p>
          <a:p>
            <a:r>
              <a:rPr lang="en-GB" i="1" dirty="0">
                <a:effectLst/>
                <a:latin typeface="Helvetica" pitchFamily="2" charset="0"/>
              </a:rPr>
              <a:t>Urban scale noise mapping and its implementation at the international level has been crucial</a:t>
            </a:r>
            <a:r>
              <a:rPr lang="en-GB" i="0" dirty="0">
                <a:effectLst/>
                <a:latin typeface="Helvetica" pitchFamily="2" charset="0"/>
              </a:rPr>
              <a:t> </a:t>
            </a:r>
            <a:r>
              <a:rPr lang="en-GB" i="1" dirty="0">
                <a:effectLst/>
                <a:latin typeface="Helvetica" pitchFamily="2" charset="0"/>
              </a:rPr>
              <a:t>in highlighting the health impacts of urban noise and in providing evidence for the negative cost of</a:t>
            </a:r>
            <a:r>
              <a:rPr lang="en-GB" i="0" dirty="0">
                <a:effectLst/>
                <a:latin typeface="Helvetica" pitchFamily="2" charset="0"/>
              </a:rPr>
              <a:t> </a:t>
            </a:r>
            <a:r>
              <a:rPr lang="en-GB" i="1" dirty="0">
                <a:effectLst/>
                <a:latin typeface="Helvetica" pitchFamily="2" charset="0"/>
              </a:rPr>
              <a:t>excess noise. Traffic flow models of noise, large community noise surveys, and policy requirements to</a:t>
            </a:r>
            <a:endParaRPr lang="en-GB" dirty="0">
              <a:effectLst/>
              <a:latin typeface="Helvetica" pitchFamily="2" charset="0"/>
            </a:endParaRPr>
          </a:p>
          <a:p>
            <a:r>
              <a:rPr lang="en-GB" i="1" dirty="0">
                <a:effectLst/>
                <a:latin typeface="Helvetica" pitchFamily="2" charset="0"/>
              </a:rPr>
              <a:t>track noise levels have all been necessary to reveal these impacts. By creating predictive soundscape</a:t>
            </a:r>
            <a:r>
              <a:rPr lang="en-GB" i="0" dirty="0">
                <a:effectLst/>
                <a:latin typeface="Helvetica" pitchFamily="2" charset="0"/>
              </a:rPr>
              <a:t> </a:t>
            </a:r>
            <a:r>
              <a:rPr lang="en-GB" i="1" dirty="0">
                <a:effectLst/>
                <a:latin typeface="Helvetica" pitchFamily="2" charset="0"/>
              </a:rPr>
              <a:t>models, combined with new tools and sensing capabilities from smart city efforts, we can bring</a:t>
            </a:r>
            <a:r>
              <a:rPr lang="en-GB" i="0" dirty="0">
                <a:effectLst/>
                <a:latin typeface="Helvetica" pitchFamily="2" charset="0"/>
              </a:rPr>
              <a:t> </a:t>
            </a:r>
            <a:r>
              <a:rPr lang="en-GB" i="1" dirty="0">
                <a:effectLst/>
                <a:latin typeface="Helvetica" pitchFamily="2" charset="0"/>
              </a:rPr>
              <a:t>soundscape into these same realms. Without this, these large-scale impact studies will be limited</a:t>
            </a:r>
            <a:endParaRPr lang="en-GB" dirty="0">
              <a:effectLst/>
              <a:latin typeface="Helvetica" pitchFamily="2" charset="0"/>
            </a:endParaRPr>
          </a:p>
          <a:p>
            <a:r>
              <a:rPr lang="en-GB" i="1" dirty="0">
                <a:effectLst/>
                <a:latin typeface="Helvetica" pitchFamily="2" charset="0"/>
              </a:rPr>
              <a:t>to valuing the negative cost of urban noise, missing the potential value of positive soundscapes. By</a:t>
            </a:r>
            <a:r>
              <a:rPr lang="en-GB" i="0" dirty="0">
                <a:effectLst/>
                <a:latin typeface="Helvetica" pitchFamily="2" charset="0"/>
              </a:rPr>
              <a:t> </a:t>
            </a:r>
            <a:r>
              <a:rPr lang="en-GB" i="1" dirty="0">
                <a:effectLst/>
                <a:latin typeface="Helvetica" pitchFamily="2" charset="0"/>
              </a:rPr>
              <a:t>bringing perception-based practice to the same scale and type of evidence, we can expand urban sound</a:t>
            </a:r>
            <a:r>
              <a:rPr lang="en-GB" i="0" dirty="0">
                <a:effectLst/>
                <a:latin typeface="Helvetica" pitchFamily="2" charset="0"/>
              </a:rPr>
              <a:t> </a:t>
            </a:r>
            <a:r>
              <a:rPr lang="en-GB" i="1" dirty="0">
                <a:effectLst/>
                <a:latin typeface="Helvetica" pitchFamily="2" charset="0"/>
              </a:rPr>
              <a:t>research to consider a holistic view of urban spaces and their impacts.</a:t>
            </a:r>
            <a:endParaRPr lang="en-GB"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25C6B62-3D55-C24F-9D5D-0B2C44E5F8C1}" type="slidenum">
              <a:rPr lang="en-US" smtClean="0"/>
              <a:t>13</a:t>
            </a:fld>
            <a:endParaRPr lang="en-US"/>
          </a:p>
        </p:txBody>
      </p:sp>
    </p:spTree>
    <p:extLst>
      <p:ext uri="{BB962C8B-B14F-4D97-AF65-F5344CB8AC3E}">
        <p14:creationId xmlns:p14="http://schemas.microsoft.com/office/powerpoint/2010/main" val="67062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Accuracy – First, that it to a reasonable extent is successful in predicting the collective perception of a soundscape. It should succeed at both indicating the central tendency of the</a:t>
            </a:r>
            <a:r>
              <a:rPr lang="en-GB" i="0" dirty="0">
                <a:effectLst/>
                <a:latin typeface="Helvetica" pitchFamily="2" charset="0"/>
              </a:rPr>
              <a:t> </a:t>
            </a:r>
            <a:r>
              <a:rPr lang="en-GB" i="1" dirty="0">
                <a:effectLst/>
                <a:latin typeface="Helvetica" pitchFamily="2" charset="0"/>
              </a:rPr>
              <a:t>soundscape perception, but importantly it should also inform the likely spread of perception among</a:t>
            </a:r>
            <a:r>
              <a:rPr lang="en-GB" i="0" dirty="0">
                <a:effectLst/>
                <a:latin typeface="Helvetica" pitchFamily="2" charset="0"/>
              </a:rPr>
              <a:t> </a:t>
            </a:r>
            <a:r>
              <a:rPr lang="en-GB" i="1" dirty="0">
                <a:effectLst/>
                <a:latin typeface="Helvetica" pitchFamily="2" charset="0"/>
              </a:rPr>
              <a:t>the population. The outcome of the predictive model should not be focussed on predicting an</a:t>
            </a:r>
            <a:endParaRPr lang="en-GB" dirty="0">
              <a:effectLst/>
              <a:latin typeface="Helvetica" pitchFamily="2" charset="0"/>
            </a:endParaRPr>
          </a:p>
          <a:p>
            <a:r>
              <a:rPr lang="en-GB" i="1" dirty="0">
                <a:effectLst/>
                <a:latin typeface="Helvetica" pitchFamily="2" charset="0"/>
              </a:rPr>
              <a:t>individual assessment; the goal is not the predict the perception of any specific individual, but to</a:t>
            </a:r>
            <a:r>
              <a:rPr lang="en-GB" i="0" dirty="0">
                <a:effectLst/>
                <a:latin typeface="Helvetica" pitchFamily="2" charset="0"/>
              </a:rPr>
              <a:t> </a:t>
            </a:r>
            <a:r>
              <a:rPr lang="en-GB" i="1" dirty="0">
                <a:effectLst/>
                <a:latin typeface="Helvetica" pitchFamily="2" charset="0"/>
              </a:rPr>
              <a:t>reflect the public’s perception of a public space. In other words, ideally the model will result in an</a:t>
            </a:r>
            <a:r>
              <a:rPr lang="en-GB" i="0" dirty="0">
                <a:effectLst/>
                <a:latin typeface="Helvetica" pitchFamily="2" charset="0"/>
              </a:rPr>
              <a:t> </a:t>
            </a:r>
            <a:r>
              <a:rPr lang="en-GB" i="1" dirty="0">
                <a:effectLst/>
                <a:latin typeface="Helvetica" pitchFamily="2" charset="0"/>
              </a:rPr>
              <a:t>accurate distribution of soundscape perceptions for the target population.</a:t>
            </a:r>
          </a:p>
          <a:p>
            <a:endParaRPr lang="en-GB" dirty="0">
              <a:effectLst/>
              <a:latin typeface="Helvetica" pitchFamily="2" charset="0"/>
            </a:endParaRPr>
          </a:p>
          <a:p>
            <a:r>
              <a:rPr lang="en-GB" i="1" dirty="0">
                <a:effectLst/>
                <a:latin typeface="Helvetica" pitchFamily="2" charset="0"/>
              </a:rPr>
              <a:t>Automation – Second, that it can be implemented automatically. Once an initial setup is performed,</a:t>
            </a:r>
            <a:r>
              <a:rPr lang="en-GB" i="0" dirty="0">
                <a:effectLst/>
                <a:latin typeface="Helvetica" pitchFamily="2" charset="0"/>
              </a:rPr>
              <a:t> </a:t>
            </a:r>
            <a:r>
              <a:rPr lang="en-GB" i="1" dirty="0">
                <a:effectLst/>
                <a:latin typeface="Helvetica" pitchFamily="2" charset="0"/>
              </a:rPr>
              <a:t>such as identifying what location the measurements are conducted in, the model should be capable of</a:t>
            </a:r>
            <a:r>
              <a:rPr lang="en-GB" i="0" dirty="0">
                <a:effectLst/>
                <a:latin typeface="Helvetica" pitchFamily="2" charset="0"/>
              </a:rPr>
              <a:t> </a:t>
            </a:r>
            <a:r>
              <a:rPr lang="en-GB" i="1" dirty="0">
                <a:effectLst/>
                <a:latin typeface="Helvetica" pitchFamily="2" charset="0"/>
              </a:rPr>
              <a:t>moving from recorded information to predicted soundscape distribution without human intervention.</a:t>
            </a:r>
            <a:r>
              <a:rPr lang="en-GB" i="0" dirty="0">
                <a:effectLst/>
                <a:latin typeface="Helvetica" pitchFamily="2" charset="0"/>
              </a:rPr>
              <a:t> </a:t>
            </a:r>
            <a:r>
              <a:rPr lang="en-GB" i="1" dirty="0">
                <a:effectLst/>
                <a:latin typeface="Helvetica" pitchFamily="2" charset="0"/>
              </a:rPr>
              <a:t>We need soundscape assessments to be able to be performed instrumentally. This enables it to be</a:t>
            </a:r>
            <a:r>
              <a:rPr lang="en-GB" i="0" dirty="0">
                <a:effectLst/>
                <a:latin typeface="Helvetica" pitchFamily="2" charset="0"/>
              </a:rPr>
              <a:t> </a:t>
            </a:r>
            <a:r>
              <a:rPr lang="en-GB" i="1" dirty="0">
                <a:effectLst/>
                <a:latin typeface="Helvetica" pitchFamily="2" charset="0"/>
              </a:rPr>
              <a:t>applied to unmanned uses, such as smart city sensors and soundscape mapping. It is impractical</a:t>
            </a:r>
            <a:r>
              <a:rPr lang="en-GB" i="0" dirty="0">
                <a:effectLst/>
                <a:latin typeface="Helvetica" pitchFamily="2" charset="0"/>
              </a:rPr>
              <a:t> </a:t>
            </a:r>
            <a:r>
              <a:rPr lang="en-GB" i="1" dirty="0">
                <a:effectLst/>
                <a:latin typeface="Helvetica" pitchFamily="2" charset="0"/>
              </a:rPr>
              <a:t>to conduct soundscape surveys or soundwalks in every location we wish to map and certainly not</a:t>
            </a:r>
            <a:endParaRPr lang="en-GB" dirty="0">
              <a:effectLst/>
              <a:latin typeface="Helvetica" pitchFamily="2" charset="0"/>
            </a:endParaRPr>
          </a:p>
          <a:p>
            <a:r>
              <a:rPr lang="en-GB" i="1" dirty="0">
                <a:effectLst/>
                <a:latin typeface="Helvetica" pitchFamily="2" charset="0"/>
              </a:rPr>
              <a:t>when we wish to see how these locations change over longer periods of time. A predictive model</a:t>
            </a:r>
            <a:r>
              <a:rPr lang="en-GB" i="0" dirty="0">
                <a:effectLst/>
                <a:latin typeface="Helvetica" pitchFamily="2" charset="0"/>
              </a:rPr>
              <a:t> </a:t>
            </a:r>
            <a:r>
              <a:rPr lang="en-GB" i="1" dirty="0">
                <a:effectLst/>
                <a:latin typeface="Helvetica" pitchFamily="2" charset="0"/>
              </a:rPr>
              <a:t>should allow us to survey these soundscapes remotely in order to extend soundscape to city-scale</a:t>
            </a:r>
            <a:r>
              <a:rPr lang="en-GB" i="0" dirty="0">
                <a:effectLst/>
                <a:latin typeface="Helvetica" pitchFamily="2" charset="0"/>
              </a:rPr>
              <a:t> </a:t>
            </a:r>
            <a:r>
              <a:rPr lang="en-GB" i="1" dirty="0">
                <a:effectLst/>
                <a:latin typeface="Helvetica" pitchFamily="2" charset="0"/>
              </a:rPr>
              <a:t>assessments.</a:t>
            </a:r>
          </a:p>
          <a:p>
            <a:endParaRPr lang="en-GB" dirty="0">
              <a:effectLst/>
              <a:latin typeface="Helvetica" pitchFamily="2" charset="0"/>
            </a:endParaRPr>
          </a:p>
          <a:p>
            <a:r>
              <a:rPr lang="en-GB" i="1" dirty="0">
                <a:effectLst/>
                <a:latin typeface="Helvetica" pitchFamily="2" charset="0"/>
              </a:rPr>
              <a:t>Comparisons – Third, the model should enable us to test, score, and compare proposed</a:t>
            </a:r>
            <a:r>
              <a:rPr lang="en-GB" i="0" dirty="0">
                <a:effectLst/>
                <a:latin typeface="Helvetica" pitchFamily="2" charset="0"/>
              </a:rPr>
              <a:t> </a:t>
            </a:r>
            <a:r>
              <a:rPr lang="en-GB" i="1" dirty="0">
                <a:effectLst/>
                <a:latin typeface="Helvetica" pitchFamily="2" charset="0"/>
              </a:rPr>
              <a:t>interventions. In a design context, it is crucial that various strategies and interventions can be tested</a:t>
            </a:r>
            <a:r>
              <a:rPr lang="en-GB" i="0" dirty="0">
                <a:effectLst/>
                <a:latin typeface="Helvetica" pitchFamily="2" charset="0"/>
              </a:rPr>
              <a:t> </a:t>
            </a:r>
            <a:r>
              <a:rPr lang="en-GB" i="1" dirty="0">
                <a:effectLst/>
                <a:latin typeface="Helvetica" pitchFamily="2" charset="0"/>
              </a:rPr>
              <a:t>and that the influencing factors can be identified. The model should assist the user in highlighting</a:t>
            </a:r>
            <a:r>
              <a:rPr lang="en-GB" i="0" dirty="0">
                <a:effectLst/>
                <a:latin typeface="Helvetica" pitchFamily="2" charset="0"/>
              </a:rPr>
              <a:t> </a:t>
            </a:r>
            <a:r>
              <a:rPr lang="en-GB" i="1" dirty="0">
                <a:effectLst/>
                <a:latin typeface="Helvetica" pitchFamily="2" charset="0"/>
              </a:rPr>
              <a:t>what factor is limiting the success of a soundscape, spark ideas for how to address it, and allow these</a:t>
            </a:r>
            <a:r>
              <a:rPr lang="en-GB" i="0" dirty="0">
                <a:effectLst/>
                <a:latin typeface="Helvetica" pitchFamily="2" charset="0"/>
              </a:rPr>
              <a:t> </a:t>
            </a:r>
            <a:r>
              <a:rPr lang="en-GB" i="1" dirty="0">
                <a:effectLst/>
                <a:latin typeface="Helvetica" pitchFamily="2" charset="0"/>
              </a:rPr>
              <a:t>ideas to be tested. Several other useful features of predictive soundscape models arise out of these</a:t>
            </a:r>
            <a:r>
              <a:rPr lang="en-GB" i="0" dirty="0">
                <a:effectLst/>
                <a:latin typeface="Helvetica" pitchFamily="2" charset="0"/>
              </a:rPr>
              <a:t> </a:t>
            </a:r>
            <a:r>
              <a:rPr lang="en-GB" i="1" dirty="0">
                <a:effectLst/>
                <a:latin typeface="Helvetica" pitchFamily="2" charset="0"/>
              </a:rPr>
              <a:t>goals and will be discussed later, but these form the core goals of the framework.</a:t>
            </a:r>
            <a:endParaRPr lang="en-GB"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25C6B62-3D55-C24F-9D5D-0B2C44E5F8C1}" type="slidenum">
              <a:rPr lang="en-US" smtClean="0"/>
              <a:t>16</a:t>
            </a:fld>
            <a:endParaRPr lang="en-US"/>
          </a:p>
        </p:txBody>
      </p:sp>
    </p:spTree>
    <p:extLst>
      <p:ext uri="{BB962C8B-B14F-4D97-AF65-F5344CB8AC3E}">
        <p14:creationId xmlns:p14="http://schemas.microsoft.com/office/powerpoint/2010/main" val="242941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Inputs – The first constraint is that the model must be based on measurable factors. By this, we</a:t>
            </a:r>
            <a:r>
              <a:rPr lang="en-GB" i="0" dirty="0">
                <a:effectLst/>
                <a:latin typeface="Helvetica" pitchFamily="2" charset="0"/>
              </a:rPr>
              <a:t> </a:t>
            </a:r>
            <a:r>
              <a:rPr lang="en-GB" i="1" dirty="0">
                <a:effectLst/>
                <a:latin typeface="Helvetica" pitchFamily="2" charset="0"/>
              </a:rPr>
              <a:t>mean that the data which eventually feeds into the predictive model should be collected via sensor</a:t>
            </a:r>
            <a:r>
              <a:rPr lang="en-GB" i="0" dirty="0">
                <a:effectLst/>
                <a:latin typeface="Helvetica" pitchFamily="2" charset="0"/>
              </a:rPr>
              <a:t> </a:t>
            </a:r>
            <a:r>
              <a:rPr lang="en-GB" i="1" dirty="0">
                <a:effectLst/>
                <a:latin typeface="Helvetica" pitchFamily="2" charset="0"/>
              </a:rPr>
              <a:t>measurements of one sort or another; this could be acoustic sound level measurements or recordings,</a:t>
            </a:r>
            <a:r>
              <a:rPr lang="en-GB" i="0" dirty="0">
                <a:effectLst/>
                <a:latin typeface="Helvetica" pitchFamily="2" charset="0"/>
              </a:rPr>
              <a:t> </a:t>
            </a:r>
            <a:r>
              <a:rPr lang="en-GB" i="1" dirty="0">
                <a:effectLst/>
                <a:latin typeface="Helvetica" pitchFamily="2" charset="0"/>
              </a:rPr>
              <a:t>environmental measurements, video recordings, or GIS measurements, etc. What it certainly cannot</a:t>
            </a:r>
            <a:r>
              <a:rPr lang="en-GB" i="0" dirty="0">
                <a:effectLst/>
                <a:latin typeface="Helvetica" pitchFamily="2" charset="0"/>
              </a:rPr>
              <a:t> </a:t>
            </a:r>
            <a:r>
              <a:rPr lang="en-GB" i="1" dirty="0">
                <a:effectLst/>
                <a:latin typeface="Helvetica" pitchFamily="2" charset="0"/>
              </a:rPr>
              <a:t>include is perceptual data. This is strictly a practical constraint – for a predictive model designed</a:t>
            </a:r>
            <a:endParaRPr lang="en-GB" dirty="0">
              <a:effectLst/>
              <a:latin typeface="Helvetica" pitchFamily="2" charset="0"/>
            </a:endParaRPr>
          </a:p>
          <a:p>
            <a:r>
              <a:rPr lang="en-GB" i="1" dirty="0">
                <a:effectLst/>
                <a:latin typeface="Helvetica" pitchFamily="2" charset="0"/>
              </a:rPr>
              <a:t>to be used in practice, there is no justification to include other perceptual factors, such as perceived</a:t>
            </a:r>
            <a:r>
              <a:rPr lang="en-GB" i="0" dirty="0">
                <a:effectLst/>
                <a:latin typeface="Helvetica" pitchFamily="2" charset="0"/>
              </a:rPr>
              <a:t> </a:t>
            </a:r>
            <a:r>
              <a:rPr lang="en-GB" i="1" dirty="0">
                <a:effectLst/>
                <a:latin typeface="Helvetica" pitchFamily="2" charset="0"/>
              </a:rPr>
              <a:t>greenness, derived from surveys but not whichever factor you desire to predict. If the goal is to predict</a:t>
            </a:r>
            <a:r>
              <a:rPr lang="en-GB" i="0" dirty="0">
                <a:effectLst/>
                <a:latin typeface="Helvetica" pitchFamily="2" charset="0"/>
              </a:rPr>
              <a:t> </a:t>
            </a:r>
            <a:r>
              <a:rPr lang="en-GB" i="1" dirty="0">
                <a:effectLst/>
                <a:latin typeface="Helvetica" pitchFamily="2" charset="0"/>
              </a:rPr>
              <a:t>soundscape pleasantness and it is necessary to survey people about the visual pleasantness, why not</a:t>
            </a:r>
            <a:r>
              <a:rPr lang="en-GB" i="0" dirty="0">
                <a:effectLst/>
                <a:latin typeface="Helvetica" pitchFamily="2" charset="0"/>
              </a:rPr>
              <a:t> </a:t>
            </a:r>
            <a:r>
              <a:rPr lang="en-GB" i="1" dirty="0">
                <a:effectLst/>
                <a:latin typeface="Helvetica" pitchFamily="2" charset="0"/>
              </a:rPr>
              <a:t>just also survey them about the soundscape pleasantness directly? Certainly this mix of perceptual</a:t>
            </a:r>
            <a:r>
              <a:rPr lang="en-GB" i="0" dirty="0">
                <a:effectLst/>
                <a:latin typeface="Helvetica" pitchFamily="2" charset="0"/>
              </a:rPr>
              <a:t> </a:t>
            </a:r>
            <a:r>
              <a:rPr lang="en-GB" i="1" dirty="0">
                <a:effectLst/>
                <a:latin typeface="Helvetica" pitchFamily="2" charset="0"/>
              </a:rPr>
              <a:t>data is useful in research and can elucidate the relationship between the sonic and visual environments,</a:t>
            </a:r>
            <a:r>
              <a:rPr lang="en-GB" i="0" dirty="0">
                <a:effectLst/>
                <a:latin typeface="Helvetica" pitchFamily="2" charset="0"/>
              </a:rPr>
              <a:t> </a:t>
            </a:r>
            <a:r>
              <a:rPr lang="en-GB" i="1" dirty="0">
                <a:effectLst/>
                <a:latin typeface="Helvetica" pitchFamily="2" charset="0"/>
              </a:rPr>
              <a:t>but it is not useful in a practical predictive context. Any results which arise from research combining</a:t>
            </a:r>
            <a:r>
              <a:rPr lang="en-GB" i="0" dirty="0">
                <a:effectLst/>
                <a:latin typeface="Helvetica" pitchFamily="2" charset="0"/>
              </a:rPr>
              <a:t> </a:t>
            </a:r>
            <a:r>
              <a:rPr lang="en-GB" i="1" dirty="0">
                <a:effectLst/>
                <a:latin typeface="Helvetica" pitchFamily="2" charset="0"/>
              </a:rPr>
              <a:t>this sort of perceptual information must eventually be translated into a component which can itself be</a:t>
            </a:r>
            <a:r>
              <a:rPr lang="en-GB" i="0" dirty="0">
                <a:effectLst/>
                <a:latin typeface="Helvetica" pitchFamily="2" charset="0"/>
              </a:rPr>
              <a:t> </a:t>
            </a:r>
            <a:r>
              <a:rPr lang="en-GB" i="1" dirty="0">
                <a:effectLst/>
                <a:latin typeface="Helvetica" pitchFamily="2" charset="0"/>
              </a:rPr>
              <a:t>measured or modelled.</a:t>
            </a:r>
            <a:endParaRPr lang="en-GB" dirty="0">
              <a:effectLst/>
              <a:latin typeface="Helvetica" pitchFamily="2" charset="0"/>
            </a:endParaRPr>
          </a:p>
          <a:p>
            <a:endParaRPr lang="en-GB" i="1" dirty="0">
              <a:effectLst/>
              <a:latin typeface="Helvetica" pitchFamily="2" charset="0"/>
            </a:endParaRPr>
          </a:p>
          <a:p>
            <a:r>
              <a:rPr lang="en-GB" i="1" dirty="0">
                <a:effectLst/>
                <a:latin typeface="Helvetica" pitchFamily="2" charset="0"/>
              </a:rPr>
              <a:t>Calculation – The second constraint is that any analysis of the measured data can be done</a:t>
            </a:r>
            <a:r>
              <a:rPr lang="en-GB" i="0" dirty="0">
                <a:effectLst/>
                <a:latin typeface="Helvetica" pitchFamily="2" charset="0"/>
              </a:rPr>
              <a:t> </a:t>
            </a:r>
            <a:r>
              <a:rPr lang="en-GB" i="1" dirty="0">
                <a:effectLst/>
                <a:latin typeface="Helvetica" pitchFamily="2" charset="0"/>
              </a:rPr>
              <a:t>automatically, without human intervention. If the eventual goal is to deploy the model on</a:t>
            </a:r>
            <a:r>
              <a:rPr lang="en-GB" i="0" dirty="0">
                <a:effectLst/>
                <a:latin typeface="Helvetica" pitchFamily="2" charset="0"/>
              </a:rPr>
              <a:t> </a:t>
            </a:r>
            <a:r>
              <a:rPr lang="en-GB" i="1" dirty="0">
                <a:effectLst/>
                <a:latin typeface="Helvetica" pitchFamily="2" charset="0"/>
              </a:rPr>
              <a:t>continuously-running, unmanned sensor nodes or to enable practical large-scale measurements, the</a:t>
            </a:r>
            <a:r>
              <a:rPr lang="en-GB" i="0" dirty="0">
                <a:effectLst/>
                <a:latin typeface="Helvetica" pitchFamily="2" charset="0"/>
              </a:rPr>
              <a:t> </a:t>
            </a:r>
            <a:r>
              <a:rPr lang="en-GB" i="1" dirty="0">
                <a:effectLst/>
                <a:latin typeface="Helvetica" pitchFamily="2" charset="0"/>
              </a:rPr>
              <a:t>predictive model should be capable of operating with minimal human input. This means, for instance</a:t>
            </a:r>
            <a:r>
              <a:rPr lang="en-GB" i="0" dirty="0">
                <a:effectLst/>
                <a:latin typeface="Helvetica" pitchFamily="2" charset="0"/>
              </a:rPr>
              <a:t> </a:t>
            </a:r>
            <a:r>
              <a:rPr lang="en-GB" i="1" dirty="0">
                <a:effectLst/>
                <a:latin typeface="Helvetica" pitchFamily="2" charset="0"/>
              </a:rPr>
              <a:t>that if the model includes information about the sound source, this identification of the source should</a:t>
            </a:r>
            <a:endParaRPr lang="en-GB" dirty="0">
              <a:effectLst/>
              <a:latin typeface="Helvetica" pitchFamily="2" charset="0"/>
            </a:endParaRPr>
          </a:p>
          <a:p>
            <a:r>
              <a:rPr lang="en-GB" i="1" dirty="0">
                <a:effectLst/>
                <a:latin typeface="Helvetica" pitchFamily="2" charset="0"/>
              </a:rPr>
              <a:t>be possible to do automatically (i.e. through environmental sound recognition).</a:t>
            </a:r>
            <a:r>
              <a:rPr lang="en-GB" i="0" dirty="0">
                <a:effectLst/>
                <a:latin typeface="Helvetica" pitchFamily="2" charset="0"/>
              </a:rPr>
              <a:t> </a:t>
            </a:r>
          </a:p>
          <a:p>
            <a:r>
              <a:rPr lang="en-GB" i="1" dirty="0">
                <a:effectLst/>
                <a:latin typeface="Helvetica" pitchFamily="2" charset="0"/>
              </a:rPr>
              <a:t>A potential constraint for some applications is related to computation time. Since one</a:t>
            </a:r>
            <a:r>
              <a:rPr lang="en-GB" i="0" dirty="0">
                <a:effectLst/>
                <a:latin typeface="Helvetica" pitchFamily="2" charset="0"/>
              </a:rPr>
              <a:t> </a:t>
            </a:r>
            <a:r>
              <a:rPr lang="en-GB" i="1" dirty="0">
                <a:effectLst/>
                <a:latin typeface="Helvetica" pitchFamily="2" charset="0"/>
              </a:rPr>
              <a:t>proposed application of a predictive soundscape model is to embed the model on a WASN node,</a:t>
            </a:r>
            <a:r>
              <a:rPr lang="en-GB" i="0" dirty="0">
                <a:effectLst/>
                <a:latin typeface="Helvetica" pitchFamily="2" charset="0"/>
              </a:rPr>
              <a:t> </a:t>
            </a:r>
            <a:r>
              <a:rPr lang="en-GB" i="1" dirty="0">
                <a:effectLst/>
                <a:latin typeface="Helvetica" pitchFamily="2" charset="0"/>
              </a:rPr>
              <a:t>the model would then need to be able to run on relatively low-power hardware such as a Raspberry</a:t>
            </a:r>
            <a:r>
              <a:rPr lang="en-GB" i="0" dirty="0">
                <a:effectLst/>
                <a:latin typeface="Helvetica" pitchFamily="2" charset="0"/>
              </a:rPr>
              <a:t> </a:t>
            </a:r>
            <a:r>
              <a:rPr lang="en-GB" i="1" dirty="0">
                <a:effectLst/>
                <a:latin typeface="Helvetica" pitchFamily="2" charset="0"/>
              </a:rPr>
              <a:t>Pi with a reasonable latency. This would especially present an issue for those models which rely</a:t>
            </a:r>
            <a:r>
              <a:rPr lang="en-GB" i="0" dirty="0">
                <a:effectLst/>
                <a:latin typeface="Helvetica" pitchFamily="2" charset="0"/>
              </a:rPr>
              <a:t> </a:t>
            </a:r>
            <a:r>
              <a:rPr lang="en-GB" i="1" dirty="0">
                <a:effectLst/>
                <a:latin typeface="Helvetica" pitchFamily="2" charset="0"/>
              </a:rPr>
              <a:t>on the combination of several psychoacoustic features, since these features are</a:t>
            </a:r>
            <a:r>
              <a:rPr lang="en-GB" i="0" dirty="0">
                <a:effectLst/>
                <a:latin typeface="Helvetica" pitchFamily="2" charset="0"/>
              </a:rPr>
              <a:t> </a:t>
            </a:r>
            <a:r>
              <a:rPr lang="en-GB" i="1" dirty="0">
                <a:effectLst/>
                <a:latin typeface="Helvetica" pitchFamily="2" charset="0"/>
              </a:rPr>
              <a:t>computationally intensive to calculate and several of them may need to be computed for each time</a:t>
            </a:r>
            <a:r>
              <a:rPr lang="en-GB" i="0" dirty="0">
                <a:effectLst/>
                <a:latin typeface="Helvetica" pitchFamily="2" charset="0"/>
              </a:rPr>
              <a:t> </a:t>
            </a:r>
            <a:r>
              <a:rPr lang="en-GB" i="1" dirty="0">
                <a:effectLst/>
                <a:latin typeface="Helvetica" pitchFamily="2" charset="0"/>
              </a:rPr>
              <a:t>step of the model. Although this is a real practical concern that should be addressed in the future,</a:t>
            </a:r>
            <a:r>
              <a:rPr lang="en-GB" i="0" dirty="0">
                <a:effectLst/>
                <a:latin typeface="Helvetica" pitchFamily="2" charset="0"/>
              </a:rPr>
              <a:t> </a:t>
            </a:r>
            <a:r>
              <a:rPr lang="en-GB" i="1" dirty="0">
                <a:effectLst/>
                <a:latin typeface="Helvetica" pitchFamily="2" charset="0"/>
              </a:rPr>
              <a:t>for the sake of this initial definition of a general predictive model used across many applications, we</a:t>
            </a:r>
            <a:r>
              <a:rPr lang="en-GB" i="0" dirty="0">
                <a:effectLst/>
                <a:latin typeface="Helvetica" pitchFamily="2" charset="0"/>
              </a:rPr>
              <a:t> </a:t>
            </a:r>
            <a:r>
              <a:rPr lang="en-GB" i="1" dirty="0">
                <a:effectLst/>
                <a:latin typeface="Helvetica" pitchFamily="2" charset="0"/>
              </a:rPr>
              <a:t>have not considered this a strict constraint.</a:t>
            </a:r>
          </a:p>
          <a:p>
            <a:endParaRPr lang="en-GB" dirty="0">
              <a:effectLst/>
              <a:latin typeface="Helvetica" pitchFamily="2" charset="0"/>
            </a:endParaRPr>
          </a:p>
          <a:p>
            <a:r>
              <a:rPr lang="en-GB" i="1" dirty="0">
                <a:effectLst/>
                <a:latin typeface="Helvetica" pitchFamily="2" charset="0"/>
              </a:rPr>
              <a:t>Generalisability – The third constraint is for the model to be generalisable to new locations. Ideally,</a:t>
            </a:r>
            <a:r>
              <a:rPr lang="en-GB" i="0" dirty="0">
                <a:effectLst/>
                <a:latin typeface="Helvetica" pitchFamily="2" charset="0"/>
              </a:rPr>
              <a:t> </a:t>
            </a:r>
            <a:r>
              <a:rPr lang="en-GB" i="1" dirty="0">
                <a:effectLst/>
                <a:latin typeface="Helvetica" pitchFamily="2" charset="0"/>
              </a:rPr>
              <a:t>it will be generalisable to new and (to it) unfamiliar soundscape types, but the minimum requirement</a:t>
            </a:r>
            <a:r>
              <a:rPr lang="en-GB" i="0" dirty="0">
                <a:effectLst/>
                <a:latin typeface="Helvetica" pitchFamily="2" charset="0"/>
              </a:rPr>
              <a:t> </a:t>
            </a:r>
            <a:r>
              <a:rPr lang="en-GB" i="1" dirty="0">
                <a:effectLst/>
                <a:latin typeface="Helvetica" pitchFamily="2" charset="0"/>
              </a:rPr>
              <a:t>should be that it can be applied to new locations which are otherwise similar to those in the training</a:t>
            </a:r>
            <a:r>
              <a:rPr lang="en-GB" i="0" dirty="0">
                <a:effectLst/>
                <a:latin typeface="Helvetica" pitchFamily="2" charset="0"/>
              </a:rPr>
              <a:t> </a:t>
            </a:r>
            <a:r>
              <a:rPr lang="en-GB" i="1" dirty="0">
                <a:effectLst/>
                <a:latin typeface="Helvetica" pitchFamily="2" charset="0"/>
              </a:rPr>
              <a:t>data. This means that any factors which are used to characterise the context provided by the location</a:t>
            </a:r>
            <a:r>
              <a:rPr lang="en-GB" i="0" dirty="0">
                <a:effectLst/>
                <a:latin typeface="Helvetica" pitchFamily="2" charset="0"/>
              </a:rPr>
              <a:t> </a:t>
            </a:r>
            <a:r>
              <a:rPr lang="en-GB" i="1" dirty="0">
                <a:effectLst/>
                <a:latin typeface="Helvetica" pitchFamily="2" charset="0"/>
              </a:rPr>
              <a:t>should be distinguished from a simple label of the location and should instead be derived from</a:t>
            </a:r>
            <a:r>
              <a:rPr lang="en-GB" i="0" dirty="0">
                <a:effectLst/>
                <a:latin typeface="Helvetica" pitchFamily="2" charset="0"/>
              </a:rPr>
              <a:t> </a:t>
            </a:r>
            <a:r>
              <a:rPr lang="en-GB" i="1" dirty="0">
                <a:effectLst/>
                <a:latin typeface="Helvetica" pitchFamily="2" charset="0"/>
              </a:rPr>
              <a:t>measurements of the location. In practice this could be geographical or architectural characteristics</a:t>
            </a:r>
            <a:r>
              <a:rPr lang="en-GB" i="0" dirty="0">
                <a:effectLst/>
                <a:latin typeface="Helvetica" pitchFamily="2" charset="0"/>
              </a:rPr>
              <a:t> </a:t>
            </a:r>
            <a:r>
              <a:rPr lang="en-GB" i="1" dirty="0">
                <a:effectLst/>
                <a:latin typeface="Helvetica" pitchFamily="2" charset="0"/>
              </a:rPr>
              <a:t>of the space, a proposed use-case of the space, or consistent visual characteristics of the space such as</a:t>
            </a:r>
            <a:r>
              <a:rPr lang="en-GB" i="0" dirty="0">
                <a:effectLst/>
                <a:latin typeface="Helvetica" pitchFamily="2" charset="0"/>
              </a:rPr>
              <a:t> </a:t>
            </a:r>
            <a:r>
              <a:rPr lang="en-GB" i="1" dirty="0">
                <a:effectLst/>
                <a:latin typeface="Helvetica" pitchFamily="2" charset="0"/>
              </a:rPr>
              <a:t>the proportion of pavement to green elements. This is in contrast to the model created in which</a:t>
            </a:r>
            <a:r>
              <a:rPr lang="en-GB" i="0" dirty="0">
                <a:effectLst/>
                <a:latin typeface="Helvetica" pitchFamily="2" charset="0"/>
              </a:rPr>
              <a:t> </a:t>
            </a:r>
            <a:r>
              <a:rPr lang="en-GB" i="1" dirty="0">
                <a:effectLst/>
                <a:latin typeface="Helvetica" pitchFamily="2" charset="0"/>
              </a:rPr>
              <a:t>was constrained to be used only on those locations included in the training data since it made use of</a:t>
            </a:r>
            <a:r>
              <a:rPr lang="en-GB" i="0" dirty="0">
                <a:effectLst/>
                <a:latin typeface="Helvetica" pitchFamily="2" charset="0"/>
              </a:rPr>
              <a:t> </a:t>
            </a:r>
            <a:r>
              <a:rPr lang="en-GB" i="1" dirty="0">
                <a:effectLst/>
                <a:latin typeface="Helvetica" pitchFamily="2" charset="0"/>
              </a:rPr>
              <a:t>a location label.</a:t>
            </a:r>
          </a:p>
          <a:p>
            <a:endParaRPr lang="en-GB" dirty="0">
              <a:effectLst/>
              <a:latin typeface="Helvetica" pitchFamily="2" charset="0"/>
            </a:endParaRPr>
          </a:p>
          <a:p>
            <a:r>
              <a:rPr lang="en-GB" i="1" dirty="0">
                <a:effectLst/>
                <a:latin typeface="Helvetica" pitchFamily="2" charset="0"/>
              </a:rPr>
              <a:t>For this third point, some aspects of the first and second constraints can be relaxed. Since this</a:t>
            </a:r>
            <a:r>
              <a:rPr lang="en-GB" i="0" dirty="0">
                <a:effectLst/>
                <a:latin typeface="Helvetica" pitchFamily="2" charset="0"/>
              </a:rPr>
              <a:t> </a:t>
            </a:r>
            <a:r>
              <a:rPr lang="en-GB" i="1" dirty="0">
                <a:effectLst/>
                <a:latin typeface="Helvetica" pitchFamily="2" charset="0"/>
              </a:rPr>
              <a:t>would only need to be defined once for a location, definitions such as the use case of the space could</a:t>
            </a:r>
            <a:r>
              <a:rPr lang="en-GB" i="0" dirty="0">
                <a:effectLst/>
                <a:latin typeface="Helvetica" pitchFamily="2" charset="0"/>
              </a:rPr>
              <a:t> </a:t>
            </a:r>
            <a:r>
              <a:rPr lang="en-GB" i="1" dirty="0">
                <a:effectLst/>
                <a:latin typeface="Helvetica" pitchFamily="2" charset="0"/>
              </a:rPr>
              <a:t>be defined by the person using the model. What is necessary is that the model and its component</a:t>
            </a:r>
            <a:r>
              <a:rPr lang="en-GB" i="0" dirty="0">
                <a:effectLst/>
                <a:latin typeface="Helvetica" pitchFamily="2" charset="0"/>
              </a:rPr>
              <a:t> </a:t>
            </a:r>
            <a:r>
              <a:rPr lang="en-GB" i="1" dirty="0">
                <a:effectLst/>
                <a:latin typeface="Helvetica" pitchFamily="2" charset="0"/>
              </a:rPr>
              <a:t>location-context factors can be set up ahead of time by the user, then the recording-level effects are</a:t>
            </a:r>
            <a:r>
              <a:rPr lang="en-GB" i="0" dirty="0">
                <a:effectLst/>
                <a:latin typeface="Helvetica" pitchFamily="2" charset="0"/>
              </a:rPr>
              <a:t> </a:t>
            </a:r>
            <a:r>
              <a:rPr lang="en-GB" i="1" dirty="0">
                <a:effectLst/>
                <a:latin typeface="Helvetica" pitchFamily="2" charset="0"/>
              </a:rPr>
              <a:t>able to be calculated automatically. In a multi-level modelling (MLM) context (such as that used</a:t>
            </a:r>
            <a:endParaRPr lang="en-GB" dirty="0">
              <a:effectLst/>
              <a:latin typeface="Helvetica" pitchFamily="2" charset="0"/>
            </a:endParaRPr>
          </a:p>
          <a:p>
            <a:r>
              <a:rPr lang="en-GB" i="1" dirty="0">
                <a:effectLst/>
                <a:latin typeface="Helvetica" pitchFamily="2" charset="0"/>
              </a:rPr>
              <a:t>in [18], this essentially amounts to choosing the appropriate location-level coefficients ahead of time</a:t>
            </a:r>
            <a:r>
              <a:rPr lang="en-GB" i="0" dirty="0">
                <a:effectLst/>
                <a:latin typeface="Helvetica" pitchFamily="2" charset="0"/>
              </a:rPr>
              <a:t> </a:t>
            </a:r>
            <a:r>
              <a:rPr lang="en-GB" i="1" dirty="0">
                <a:effectLst/>
                <a:latin typeface="Helvetica" pitchFamily="2" charset="0"/>
              </a:rPr>
              <a:t>then automatically calculating the features which are fed into those coefficients (per constraint 1 &amp;</a:t>
            </a:r>
            <a:r>
              <a:rPr lang="en-GB" i="0" dirty="0">
                <a:effectLst/>
                <a:latin typeface="Helvetica" pitchFamily="2" charset="0"/>
              </a:rPr>
              <a:t> </a:t>
            </a:r>
            <a:r>
              <a:rPr lang="en-GB" i="1" dirty="0">
                <a:effectLst/>
                <a:latin typeface="Helvetica" pitchFamily="2" charset="0"/>
              </a:rPr>
              <a:t>2).</a:t>
            </a:r>
          </a:p>
          <a:p>
            <a:endParaRPr lang="en-GB" dirty="0">
              <a:effectLst/>
              <a:latin typeface="Helvetica" pitchFamily="2" charset="0"/>
            </a:endParaRPr>
          </a:p>
          <a:p>
            <a:r>
              <a:rPr lang="en-GB" i="1" dirty="0">
                <a:effectLst/>
                <a:latin typeface="Helvetica" pitchFamily="2" charset="0"/>
              </a:rPr>
              <a:t>Robustness – Finally, the model should be robust to missing components. If the original or full</a:t>
            </a:r>
            <a:r>
              <a:rPr lang="en-GB" i="0" dirty="0">
                <a:effectLst/>
                <a:latin typeface="Helvetica" pitchFamily="2" charset="0"/>
              </a:rPr>
              <a:t> </a:t>
            </a:r>
            <a:r>
              <a:rPr lang="en-GB" i="1" dirty="0">
                <a:effectLst/>
                <a:latin typeface="Helvetica" pitchFamily="2" charset="0"/>
              </a:rPr>
              <a:t>construction of the model depends on demographic information of the population using the space,</a:t>
            </a:r>
            <a:r>
              <a:rPr lang="en-GB" i="0" dirty="0">
                <a:effectLst/>
                <a:latin typeface="Helvetica" pitchFamily="2" charset="0"/>
              </a:rPr>
              <a:t> </a:t>
            </a:r>
            <a:r>
              <a:rPr lang="en-GB" i="1" dirty="0">
                <a:effectLst/>
                <a:latin typeface="Helvetica" pitchFamily="2" charset="0"/>
              </a:rPr>
              <a:t>in cases where this information is not available, it should be possible to omit it and still obtain</a:t>
            </a:r>
            <a:r>
              <a:rPr lang="en-GB" i="0" dirty="0">
                <a:effectLst/>
                <a:latin typeface="Helvetica" pitchFamily="2" charset="0"/>
              </a:rPr>
              <a:t> </a:t>
            </a:r>
            <a:r>
              <a:rPr lang="en-GB" i="1" dirty="0">
                <a:effectLst/>
                <a:latin typeface="Helvetica" pitchFamily="2" charset="0"/>
              </a:rPr>
              <a:t>a reasonable result. Here we may define potential ‘must-have’ and ‘optional’ factors. Given the</a:t>
            </a:r>
            <a:r>
              <a:rPr lang="en-GB" i="0" dirty="0">
                <a:effectLst/>
                <a:latin typeface="Helvetica" pitchFamily="2" charset="0"/>
              </a:rPr>
              <a:t> </a:t>
            </a:r>
            <a:r>
              <a:rPr lang="en-GB" i="1" dirty="0">
                <a:effectLst/>
                <a:latin typeface="Helvetica" pitchFamily="2" charset="0"/>
              </a:rPr>
              <a:t>amount of variance explained by the various factors which have been considered in previous predictive</a:t>
            </a:r>
            <a:endParaRPr lang="en-GB" dirty="0">
              <a:effectLst/>
              <a:latin typeface="Helvetica" pitchFamily="2" charset="0"/>
            </a:endParaRPr>
          </a:p>
          <a:p>
            <a:r>
              <a:rPr lang="en-GB" i="1" dirty="0">
                <a:effectLst/>
                <a:latin typeface="Helvetica" pitchFamily="2" charset="0"/>
              </a:rPr>
              <a:t>models, in-depth acoustic information is a must-have, while demographic and personal factors are an</a:t>
            </a:r>
            <a:r>
              <a:rPr lang="en-GB" i="0" dirty="0">
                <a:effectLst/>
                <a:latin typeface="Helvetica" pitchFamily="2" charset="0"/>
              </a:rPr>
              <a:t> </a:t>
            </a:r>
            <a:r>
              <a:rPr lang="en-GB" i="1" dirty="0">
                <a:effectLst/>
                <a:latin typeface="Helvetica" pitchFamily="2" charset="0"/>
              </a:rPr>
              <a:t>optional factor where the trade-off of losing 3% of the explained variance in eventfulness is</a:t>
            </a:r>
            <a:r>
              <a:rPr lang="en-GB" i="0" dirty="0">
                <a:effectLst/>
                <a:latin typeface="Helvetica" pitchFamily="2" charset="0"/>
              </a:rPr>
              <a:t> </a:t>
            </a:r>
            <a:r>
              <a:rPr lang="en-GB" i="1" dirty="0">
                <a:effectLst/>
                <a:latin typeface="Helvetica" pitchFamily="2" charset="0"/>
              </a:rPr>
              <a:t>accepted as reasonable. Based on the results of [18], it would appear that location-context is crucial</a:t>
            </a:r>
            <a:r>
              <a:rPr lang="en-GB" i="0" dirty="0">
                <a:effectLst/>
                <a:latin typeface="Helvetica" pitchFamily="2" charset="0"/>
              </a:rPr>
              <a:t> </a:t>
            </a:r>
            <a:r>
              <a:rPr lang="en-GB" i="1" dirty="0">
                <a:effectLst/>
                <a:latin typeface="Helvetica" pitchFamily="2" charset="0"/>
              </a:rPr>
              <a:t>for modelling the pleasantness, but not for modelling the eventfulness. In order to determine the must have</a:t>
            </a:r>
            <a:r>
              <a:rPr lang="en-GB" i="0" dirty="0">
                <a:effectLst/>
                <a:latin typeface="Helvetica" pitchFamily="2" charset="0"/>
              </a:rPr>
              <a:t> </a:t>
            </a:r>
            <a:r>
              <a:rPr lang="en-GB" i="1" dirty="0">
                <a:effectLst/>
                <a:latin typeface="Helvetica" pitchFamily="2" charset="0"/>
              </a:rPr>
              <a:t>factors for characterising the location-context, more work will need to be done to determine the</a:t>
            </a:r>
            <a:endParaRPr lang="en-GB" dirty="0">
              <a:effectLst/>
              <a:latin typeface="Helvetica" pitchFamily="2" charset="0"/>
            </a:endParaRPr>
          </a:p>
          <a:p>
            <a:r>
              <a:rPr lang="en-GB" i="1" dirty="0">
                <a:effectLst/>
                <a:latin typeface="Helvetica" pitchFamily="2" charset="0"/>
              </a:rPr>
              <a:t>appropriate input factors and their relative importance.</a:t>
            </a:r>
            <a:endParaRPr lang="en-GB"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25C6B62-3D55-C24F-9D5D-0B2C44E5F8C1}" type="slidenum">
              <a:rPr lang="en-US" smtClean="0"/>
              <a:t>17</a:t>
            </a:fld>
            <a:endParaRPr lang="en-US"/>
          </a:p>
        </p:txBody>
      </p:sp>
    </p:spTree>
    <p:extLst>
      <p:ext uri="{BB962C8B-B14F-4D97-AF65-F5344CB8AC3E}">
        <p14:creationId xmlns:p14="http://schemas.microsoft.com/office/powerpoint/2010/main" val="2011118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6B62-3D55-C24F-9D5D-0B2C44E5F8C1}" type="slidenum">
              <a:rPr lang="en-US" smtClean="0"/>
              <a:t>23</a:t>
            </a:fld>
            <a:endParaRPr lang="en-US"/>
          </a:p>
        </p:txBody>
      </p:sp>
    </p:spTree>
    <p:extLst>
      <p:ext uri="{BB962C8B-B14F-4D97-AF65-F5344CB8AC3E}">
        <p14:creationId xmlns:p14="http://schemas.microsoft.com/office/powerpoint/2010/main" val="1422143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057A7-11DA-6140-929A-55C7E842C5EB}"/>
              </a:ext>
            </a:extLst>
          </p:cNvPr>
          <p:cNvSpPr/>
          <p:nvPr userDrawn="1"/>
        </p:nvSpPr>
        <p:spPr>
          <a:xfrm>
            <a:off x="10567884" y="5865046"/>
            <a:ext cx="1611086" cy="992954"/>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ight in the dark&#10;&#10;Description automatically generated with low confidence">
            <a:extLst>
              <a:ext uri="{FF2B5EF4-FFF2-40B4-BE49-F238E27FC236}">
                <a16:creationId xmlns:a16="http://schemas.microsoft.com/office/drawing/2014/main" id="{5F05D12F-259A-4E4E-8260-367A1EA13753}"/>
              </a:ext>
            </a:extLst>
          </p:cNvPr>
          <p:cNvPicPr>
            <a:picLocks noChangeAspect="1"/>
          </p:cNvPicPr>
          <p:nvPr userDrawn="1"/>
        </p:nvPicPr>
        <p:blipFill>
          <a:blip r:embed="rId3"/>
          <a:stretch>
            <a:fillRect/>
          </a:stretch>
        </p:blipFill>
        <p:spPr>
          <a:xfrm>
            <a:off x="10671878" y="6051677"/>
            <a:ext cx="1403097" cy="686728"/>
          </a:xfrm>
          <a:prstGeom prst="rect">
            <a:avLst/>
          </a:prstGeom>
        </p:spPr>
      </p:pic>
      <p:pic>
        <p:nvPicPr>
          <p:cNvPr id="12" name="Picture 11">
            <a:extLst>
              <a:ext uri="{FF2B5EF4-FFF2-40B4-BE49-F238E27FC236}">
                <a16:creationId xmlns:a16="http://schemas.microsoft.com/office/drawing/2014/main" id="{C61025D8-4AFF-7C47-9D81-C4DDBE86EE6D}"/>
              </a:ext>
            </a:extLst>
          </p:cNvPr>
          <p:cNvPicPr>
            <a:picLocks noChangeAspect="1"/>
          </p:cNvPicPr>
          <p:nvPr userDrawn="1"/>
        </p:nvPicPr>
        <p:blipFill>
          <a:blip r:embed="rId4"/>
          <a:stretch>
            <a:fillRect/>
          </a:stretch>
        </p:blipFill>
        <p:spPr>
          <a:xfrm>
            <a:off x="2272" y="-10758"/>
            <a:ext cx="12239300" cy="7078532"/>
          </a:xfrm>
          <a:prstGeom prst="rect">
            <a:avLst/>
          </a:prstGeom>
        </p:spPr>
      </p:pic>
      <p:pic>
        <p:nvPicPr>
          <p:cNvPr id="13" name="Picture 12">
            <a:extLst>
              <a:ext uri="{FF2B5EF4-FFF2-40B4-BE49-F238E27FC236}">
                <a16:creationId xmlns:a16="http://schemas.microsoft.com/office/drawing/2014/main" id="{42992279-CF2D-E8AF-805A-1619C842ADB9}"/>
              </a:ext>
            </a:extLst>
          </p:cNvPr>
          <p:cNvPicPr>
            <a:picLocks noChangeAspect="1"/>
          </p:cNvPicPr>
          <p:nvPr userDrawn="1"/>
        </p:nvPicPr>
        <p:blipFill>
          <a:blip r:embed="rId5"/>
          <a:stretch>
            <a:fillRect/>
          </a:stretch>
        </p:blipFill>
        <p:spPr>
          <a:xfrm>
            <a:off x="15302" y="824764"/>
            <a:ext cx="12226270" cy="5407487"/>
          </a:xfrm>
          <a:prstGeom prst="rect">
            <a:avLst/>
          </a:prstGeom>
        </p:spPr>
      </p:pic>
      <p:sp>
        <p:nvSpPr>
          <p:cNvPr id="2" name="Title 1">
            <a:extLst>
              <a:ext uri="{FF2B5EF4-FFF2-40B4-BE49-F238E27FC236}">
                <a16:creationId xmlns:a16="http://schemas.microsoft.com/office/drawing/2014/main" id="{0CC54578-2367-8245-8598-0A7AD9A8EE80}"/>
              </a:ext>
            </a:extLst>
          </p:cNvPr>
          <p:cNvSpPr>
            <a:spLocks noGrp="1"/>
          </p:cNvSpPr>
          <p:nvPr>
            <p:ph type="ctrTitle" hasCustomPrompt="1"/>
          </p:nvPr>
        </p:nvSpPr>
        <p:spPr>
          <a:xfrm>
            <a:off x="284939" y="1981614"/>
            <a:ext cx="11622122" cy="992954"/>
          </a:xfrm>
          <a:prstGeom prst="rect">
            <a:avLst/>
          </a:prstGeom>
          <a:noFill/>
          <a:ln w="53975">
            <a:noFill/>
          </a:ln>
        </p:spPr>
        <p:txBody>
          <a:bodyPr anchor="b"/>
          <a:lstStyle>
            <a:lvl1pPr algn="l">
              <a:defRPr sz="6000" b="1">
                <a:solidFill>
                  <a:schemeClr val="bg1"/>
                </a:solidFill>
              </a:defRPr>
            </a:lvl1pPr>
          </a:lstStyle>
          <a:p>
            <a:r>
              <a:rPr lang="en-GB" dirty="0"/>
              <a:t>Title of your talk </a:t>
            </a:r>
            <a:endParaRPr lang="en-US" dirty="0"/>
          </a:p>
        </p:txBody>
      </p:sp>
      <p:sp>
        <p:nvSpPr>
          <p:cNvPr id="3" name="Subtitle 2">
            <a:extLst>
              <a:ext uri="{FF2B5EF4-FFF2-40B4-BE49-F238E27FC236}">
                <a16:creationId xmlns:a16="http://schemas.microsoft.com/office/drawing/2014/main" id="{2E7D5D07-914F-E347-AD02-B0745D636F26}"/>
              </a:ext>
            </a:extLst>
          </p:cNvPr>
          <p:cNvSpPr>
            <a:spLocks noGrp="1"/>
          </p:cNvSpPr>
          <p:nvPr>
            <p:ph type="subTitle" idx="1" hasCustomPrompt="1"/>
          </p:nvPr>
        </p:nvSpPr>
        <p:spPr>
          <a:xfrm>
            <a:off x="311833" y="3184342"/>
            <a:ext cx="4844322" cy="489316"/>
          </a:xfrm>
          <a:noFill/>
          <a:ln w="50800">
            <a:noFill/>
          </a:ln>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Talk subtitle</a:t>
            </a:r>
            <a:endParaRPr lang="en-US" dirty="0"/>
          </a:p>
        </p:txBody>
      </p:sp>
      <p:sp>
        <p:nvSpPr>
          <p:cNvPr id="19" name="Text Placeholder 18">
            <a:extLst>
              <a:ext uri="{FF2B5EF4-FFF2-40B4-BE49-F238E27FC236}">
                <a16:creationId xmlns:a16="http://schemas.microsoft.com/office/drawing/2014/main" id="{86A484D9-D520-DD46-AFE0-8E8BFD8CC4FB}"/>
              </a:ext>
            </a:extLst>
          </p:cNvPr>
          <p:cNvSpPr>
            <a:spLocks noGrp="1"/>
          </p:cNvSpPr>
          <p:nvPr>
            <p:ph type="body" sz="quarter" idx="13" hasCustomPrompt="1"/>
          </p:nvPr>
        </p:nvSpPr>
        <p:spPr>
          <a:xfrm>
            <a:off x="311833" y="3971611"/>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a:t>Your Name, Your Job, your email</a:t>
            </a:r>
          </a:p>
        </p:txBody>
      </p:sp>
      <p:pic>
        <p:nvPicPr>
          <p:cNvPr id="17" name="Picture 16">
            <a:extLst>
              <a:ext uri="{FF2B5EF4-FFF2-40B4-BE49-F238E27FC236}">
                <a16:creationId xmlns:a16="http://schemas.microsoft.com/office/drawing/2014/main" id="{EE6B2125-7056-A5A9-6FD5-52FCB5C3ECF4}"/>
              </a:ext>
            </a:extLst>
          </p:cNvPr>
          <p:cNvPicPr>
            <a:picLocks noChangeAspect="1"/>
          </p:cNvPicPr>
          <p:nvPr userDrawn="1"/>
        </p:nvPicPr>
        <p:blipFill>
          <a:blip r:embed="rId6"/>
          <a:stretch>
            <a:fillRect/>
          </a:stretch>
        </p:blipFill>
        <p:spPr>
          <a:xfrm>
            <a:off x="10295975" y="4749283"/>
            <a:ext cx="1611086" cy="996168"/>
          </a:xfrm>
          <a:prstGeom prst="rect">
            <a:avLst/>
          </a:prstGeom>
        </p:spPr>
      </p:pic>
    </p:spTree>
    <p:extLst>
      <p:ext uri="{BB962C8B-B14F-4D97-AF65-F5344CB8AC3E}">
        <p14:creationId xmlns:p14="http://schemas.microsoft.com/office/powerpoint/2010/main" val="49520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057A7-11DA-6140-929A-55C7E842C5EB}"/>
              </a:ext>
            </a:extLst>
          </p:cNvPr>
          <p:cNvSpPr/>
          <p:nvPr userDrawn="1"/>
        </p:nvSpPr>
        <p:spPr>
          <a:xfrm>
            <a:off x="10567884" y="5865046"/>
            <a:ext cx="1611086" cy="992954"/>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ight in the dark&#10;&#10;Description automatically generated with low confidence">
            <a:extLst>
              <a:ext uri="{FF2B5EF4-FFF2-40B4-BE49-F238E27FC236}">
                <a16:creationId xmlns:a16="http://schemas.microsoft.com/office/drawing/2014/main" id="{5F05D12F-259A-4E4E-8260-367A1EA13753}"/>
              </a:ext>
            </a:extLst>
          </p:cNvPr>
          <p:cNvPicPr>
            <a:picLocks noChangeAspect="1"/>
          </p:cNvPicPr>
          <p:nvPr userDrawn="1"/>
        </p:nvPicPr>
        <p:blipFill>
          <a:blip r:embed="rId3"/>
          <a:stretch>
            <a:fillRect/>
          </a:stretch>
        </p:blipFill>
        <p:spPr>
          <a:xfrm>
            <a:off x="10671878" y="6051677"/>
            <a:ext cx="1403097" cy="686728"/>
          </a:xfrm>
          <a:prstGeom prst="rect">
            <a:avLst/>
          </a:prstGeom>
        </p:spPr>
      </p:pic>
      <p:pic>
        <p:nvPicPr>
          <p:cNvPr id="12" name="Picture 11">
            <a:extLst>
              <a:ext uri="{FF2B5EF4-FFF2-40B4-BE49-F238E27FC236}">
                <a16:creationId xmlns:a16="http://schemas.microsoft.com/office/drawing/2014/main" id="{C61025D8-4AFF-7C47-9D81-C4DDBE86EE6D}"/>
              </a:ext>
            </a:extLst>
          </p:cNvPr>
          <p:cNvPicPr>
            <a:picLocks noChangeAspect="1"/>
          </p:cNvPicPr>
          <p:nvPr userDrawn="1"/>
        </p:nvPicPr>
        <p:blipFill>
          <a:blip r:embed="rId4"/>
          <a:stretch>
            <a:fillRect/>
          </a:stretch>
        </p:blipFill>
        <p:spPr>
          <a:xfrm>
            <a:off x="2272" y="-10758"/>
            <a:ext cx="12239300" cy="7078532"/>
          </a:xfrm>
          <a:prstGeom prst="rect">
            <a:avLst/>
          </a:prstGeom>
        </p:spPr>
      </p:pic>
      <p:pic>
        <p:nvPicPr>
          <p:cNvPr id="13" name="Picture 12">
            <a:extLst>
              <a:ext uri="{FF2B5EF4-FFF2-40B4-BE49-F238E27FC236}">
                <a16:creationId xmlns:a16="http://schemas.microsoft.com/office/drawing/2014/main" id="{42992279-CF2D-E8AF-805A-1619C842ADB9}"/>
              </a:ext>
            </a:extLst>
          </p:cNvPr>
          <p:cNvPicPr>
            <a:picLocks noChangeAspect="1"/>
          </p:cNvPicPr>
          <p:nvPr userDrawn="1"/>
        </p:nvPicPr>
        <p:blipFill>
          <a:blip r:embed="rId5"/>
          <a:stretch>
            <a:fillRect/>
          </a:stretch>
        </p:blipFill>
        <p:spPr>
          <a:xfrm>
            <a:off x="15302" y="824764"/>
            <a:ext cx="12226270" cy="5407487"/>
          </a:xfrm>
          <a:prstGeom prst="rect">
            <a:avLst/>
          </a:prstGeom>
        </p:spPr>
      </p:pic>
      <p:sp>
        <p:nvSpPr>
          <p:cNvPr id="2" name="Title 1">
            <a:extLst>
              <a:ext uri="{FF2B5EF4-FFF2-40B4-BE49-F238E27FC236}">
                <a16:creationId xmlns:a16="http://schemas.microsoft.com/office/drawing/2014/main" id="{0CC54578-2367-8245-8598-0A7AD9A8EE80}"/>
              </a:ext>
            </a:extLst>
          </p:cNvPr>
          <p:cNvSpPr>
            <a:spLocks noGrp="1"/>
          </p:cNvSpPr>
          <p:nvPr>
            <p:ph type="ctrTitle" hasCustomPrompt="1"/>
          </p:nvPr>
        </p:nvSpPr>
        <p:spPr>
          <a:xfrm>
            <a:off x="284939" y="1981614"/>
            <a:ext cx="11622122" cy="992954"/>
          </a:xfrm>
          <a:prstGeom prst="rect">
            <a:avLst/>
          </a:prstGeom>
          <a:noFill/>
          <a:ln w="53975">
            <a:noFill/>
          </a:ln>
        </p:spPr>
        <p:txBody>
          <a:bodyPr anchor="b"/>
          <a:lstStyle>
            <a:lvl1pPr algn="l">
              <a:defRPr sz="6000" b="1">
                <a:solidFill>
                  <a:schemeClr val="bg1"/>
                </a:solidFill>
              </a:defRPr>
            </a:lvl1pPr>
          </a:lstStyle>
          <a:p>
            <a:r>
              <a:rPr lang="en-GB" dirty="0"/>
              <a:t>Thank you for listening</a:t>
            </a:r>
            <a:endParaRPr lang="en-US" dirty="0"/>
          </a:p>
        </p:txBody>
      </p:sp>
      <p:sp>
        <p:nvSpPr>
          <p:cNvPr id="19" name="Text Placeholder 18">
            <a:extLst>
              <a:ext uri="{FF2B5EF4-FFF2-40B4-BE49-F238E27FC236}">
                <a16:creationId xmlns:a16="http://schemas.microsoft.com/office/drawing/2014/main" id="{86A484D9-D520-DD46-AFE0-8E8BFD8CC4FB}"/>
              </a:ext>
            </a:extLst>
          </p:cNvPr>
          <p:cNvSpPr>
            <a:spLocks noGrp="1"/>
          </p:cNvSpPr>
          <p:nvPr>
            <p:ph type="body" sz="quarter" idx="13" hasCustomPrompt="1"/>
          </p:nvPr>
        </p:nvSpPr>
        <p:spPr>
          <a:xfrm>
            <a:off x="284939" y="3169854"/>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a:t>Your Name, Your Job, you email</a:t>
            </a:r>
          </a:p>
        </p:txBody>
      </p:sp>
      <p:pic>
        <p:nvPicPr>
          <p:cNvPr id="17" name="Picture 16">
            <a:extLst>
              <a:ext uri="{FF2B5EF4-FFF2-40B4-BE49-F238E27FC236}">
                <a16:creationId xmlns:a16="http://schemas.microsoft.com/office/drawing/2014/main" id="{EE6B2125-7056-A5A9-6FD5-52FCB5C3ECF4}"/>
              </a:ext>
            </a:extLst>
          </p:cNvPr>
          <p:cNvPicPr>
            <a:picLocks noChangeAspect="1"/>
          </p:cNvPicPr>
          <p:nvPr userDrawn="1"/>
        </p:nvPicPr>
        <p:blipFill>
          <a:blip r:embed="rId6"/>
          <a:stretch>
            <a:fillRect/>
          </a:stretch>
        </p:blipFill>
        <p:spPr>
          <a:xfrm>
            <a:off x="10295975" y="4749283"/>
            <a:ext cx="1611086" cy="996168"/>
          </a:xfrm>
          <a:prstGeom prst="rect">
            <a:avLst/>
          </a:prstGeom>
        </p:spPr>
      </p:pic>
      <p:sp>
        <p:nvSpPr>
          <p:cNvPr id="5" name="Text Placeholder 18">
            <a:extLst>
              <a:ext uri="{FF2B5EF4-FFF2-40B4-BE49-F238E27FC236}">
                <a16:creationId xmlns:a16="http://schemas.microsoft.com/office/drawing/2014/main" id="{72BB891D-9B23-9F46-2808-D89087097777}"/>
              </a:ext>
            </a:extLst>
          </p:cNvPr>
          <p:cNvSpPr>
            <a:spLocks noGrp="1"/>
          </p:cNvSpPr>
          <p:nvPr>
            <p:ph type="body" sz="quarter" idx="14" hasCustomPrompt="1"/>
          </p:nvPr>
        </p:nvSpPr>
        <p:spPr>
          <a:xfrm>
            <a:off x="284939" y="3734473"/>
            <a:ext cx="6002780" cy="369333"/>
          </a:xfrm>
          <a:noFill/>
          <a:ln w="50800">
            <a:noFill/>
          </a:ln>
        </p:spPr>
        <p:txBody>
          <a:bodyPr>
            <a:noAutofit/>
          </a:bodyPr>
          <a:lstStyle>
            <a:lvl1pPr marL="0" indent="0">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dirty="0" err="1"/>
              <a:t>ucl.ac.uk</a:t>
            </a:r>
            <a:r>
              <a:rPr lang="en-GB" dirty="0"/>
              <a:t>/bartlett/environmental-design @UCL_IEDE</a:t>
            </a:r>
          </a:p>
        </p:txBody>
      </p:sp>
    </p:spTree>
    <p:extLst>
      <p:ext uri="{BB962C8B-B14F-4D97-AF65-F5344CB8AC3E}">
        <p14:creationId xmlns:p14="http://schemas.microsoft.com/office/powerpoint/2010/main" val="138495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bullet_wav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401644-D891-584D-B0B9-BA92AA6E6DF9}"/>
              </a:ext>
            </a:extLst>
          </p:cNvPr>
          <p:cNvSpPr>
            <a:spLocks noGrp="1"/>
          </p:cNvSpPr>
          <p:nvPr>
            <p:ph type="title"/>
          </p:nvPr>
        </p:nvSpPr>
        <p:spPr>
          <a:xfrm>
            <a:off x="468000" y="540001"/>
            <a:ext cx="11253600" cy="540000"/>
          </a:xfrm>
        </p:spPr>
        <p:txBody>
          <a:bodyPr>
            <a:normAutofit/>
          </a:bodyPr>
          <a:lstStyle>
            <a:lvl1pPr>
              <a:defRPr sz="3200"/>
            </a:lvl1pPr>
          </a:lstStyle>
          <a:p>
            <a:r>
              <a:rPr lang="en-GB" dirty="0"/>
              <a:t>Click to edit Master title style</a:t>
            </a:r>
            <a:endParaRPr lang="en-US" dirty="0"/>
          </a:p>
        </p:txBody>
      </p:sp>
      <p:sp>
        <p:nvSpPr>
          <p:cNvPr id="10" name="Content Placeholder 2">
            <a:extLst>
              <a:ext uri="{FF2B5EF4-FFF2-40B4-BE49-F238E27FC236}">
                <a16:creationId xmlns:a16="http://schemas.microsoft.com/office/drawing/2014/main" id="{B1775690-78FA-4548-99CB-85E2C9B76EB7}"/>
              </a:ext>
            </a:extLst>
          </p:cNvPr>
          <p:cNvSpPr>
            <a:spLocks noGrp="1"/>
          </p:cNvSpPr>
          <p:nvPr>
            <p:ph idx="1"/>
          </p:nvPr>
        </p:nvSpPr>
        <p:spPr>
          <a:xfrm>
            <a:off x="468000" y="1825625"/>
            <a:ext cx="11253600" cy="3960000"/>
          </a:xfrm>
        </p:spPr>
        <p:txBody>
          <a:bodyPr/>
          <a:lstStyle>
            <a:lvl1pPr>
              <a:defRPr sz="2600"/>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a:extLst>
              <a:ext uri="{FF2B5EF4-FFF2-40B4-BE49-F238E27FC236}">
                <a16:creationId xmlns:a16="http://schemas.microsoft.com/office/drawing/2014/main" id="{DB7902B0-680D-864F-BCB5-06A6FAB70F23}"/>
              </a:ext>
            </a:extLst>
          </p:cNvPr>
          <p:cNvCxnSpPr>
            <a:cxnSpLocks/>
          </p:cNvCxnSpPr>
          <p:nvPr userDrawn="1"/>
        </p:nvCxnSpPr>
        <p:spPr>
          <a:xfrm>
            <a:off x="468000" y="1080001"/>
            <a:ext cx="11253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44804303-5D75-C249-8D09-0DF0C29875FA}"/>
              </a:ext>
            </a:extLst>
          </p:cNvPr>
          <p:cNvSpPr>
            <a:spLocks noGrp="1"/>
          </p:cNvSpPr>
          <p:nvPr>
            <p:ph type="dt" sz="half" idx="2"/>
          </p:nvPr>
        </p:nvSpPr>
        <p:spPr>
          <a:xfrm>
            <a:off x="468000" y="6356349"/>
            <a:ext cx="877389" cy="365125"/>
          </a:xfrm>
          <a:prstGeom prst="rect">
            <a:avLst/>
          </a:prstGeom>
        </p:spPr>
        <p:txBody>
          <a:bodyPr lIns="0" tIns="0" rIns="0" bIns="0"/>
          <a:lstStyle>
            <a:lvl1pPr>
              <a:defRPr sz="1000">
                <a:solidFill>
                  <a:schemeClr val="tx1"/>
                </a:solidFill>
                <a:latin typeface="Arial" panose="020B0604020202020204" pitchFamily="34" charset="0"/>
                <a:cs typeface="Arial" panose="020B0604020202020204" pitchFamily="34" charset="0"/>
              </a:defRPr>
            </a:lvl1pPr>
          </a:lstStyle>
          <a:p>
            <a:r>
              <a:rPr lang="en-GB" dirty="0"/>
              <a:t>29.02.2020</a:t>
            </a:r>
            <a:endParaRPr lang="en-US" dirty="0"/>
          </a:p>
        </p:txBody>
      </p:sp>
      <p:sp>
        <p:nvSpPr>
          <p:cNvPr id="13" name="Footer Placeholder 4">
            <a:extLst>
              <a:ext uri="{FF2B5EF4-FFF2-40B4-BE49-F238E27FC236}">
                <a16:creationId xmlns:a16="http://schemas.microsoft.com/office/drawing/2014/main" id="{7C4B13CD-5B21-2C4E-9F20-DC1FABAE0A90}"/>
              </a:ext>
            </a:extLst>
          </p:cNvPr>
          <p:cNvSpPr>
            <a:spLocks noGrp="1"/>
          </p:cNvSpPr>
          <p:nvPr>
            <p:ph type="ftr" sz="quarter" idx="3"/>
          </p:nvPr>
        </p:nvSpPr>
        <p:spPr>
          <a:xfrm>
            <a:off x="1440000" y="6356349"/>
            <a:ext cx="2700000" cy="365125"/>
          </a:xfrm>
          <a:prstGeom prst="rect">
            <a:avLst/>
          </a:prstGeom>
        </p:spPr>
        <p:txBody>
          <a:bodyPr lIns="0" tIns="0" rIns="0" bIns="0"/>
          <a:lstStyle>
            <a:lvl1pPr algn="l">
              <a:defRPr sz="1000">
                <a:solidFill>
                  <a:schemeClr val="tx1"/>
                </a:solidFill>
                <a:latin typeface="Arial" panose="020B0604020202020204" pitchFamily="34" charset="0"/>
                <a:cs typeface="Arial" panose="020B0604020202020204" pitchFamily="34" charset="0"/>
              </a:defRPr>
            </a:lvl1pPr>
          </a:lstStyle>
          <a:p>
            <a:r>
              <a:rPr lang="en-US" dirty="0"/>
              <a:t>Institute of Acoustics | Title of presentation</a:t>
            </a:r>
          </a:p>
        </p:txBody>
      </p:sp>
      <p:sp>
        <p:nvSpPr>
          <p:cNvPr id="14" name="Slide Number Placeholder 5">
            <a:extLst>
              <a:ext uri="{FF2B5EF4-FFF2-40B4-BE49-F238E27FC236}">
                <a16:creationId xmlns:a16="http://schemas.microsoft.com/office/drawing/2014/main" id="{2AE20F85-3736-9848-A7EF-E9B74340AF8F}"/>
              </a:ext>
            </a:extLst>
          </p:cNvPr>
          <p:cNvSpPr>
            <a:spLocks noGrp="1"/>
          </p:cNvSpPr>
          <p:nvPr>
            <p:ph type="sldNum" sz="quarter" idx="4"/>
          </p:nvPr>
        </p:nvSpPr>
        <p:spPr>
          <a:xfrm>
            <a:off x="10516680" y="6356349"/>
            <a:ext cx="1204920" cy="365125"/>
          </a:xfrm>
          <a:prstGeom prst="rect">
            <a:avLst/>
          </a:prstGeom>
        </p:spPr>
        <p:txBody>
          <a:bodyPr lIns="0" tIns="0" rIns="0" bIns="0"/>
          <a:lstStyle>
            <a:lvl1pPr algn="r">
              <a:defRPr sz="1000">
                <a:solidFill>
                  <a:schemeClr val="tx1"/>
                </a:solidFill>
                <a:latin typeface="Arial" panose="020B0604020202020204" pitchFamily="34" charset="0"/>
                <a:cs typeface="Arial" panose="020B0604020202020204" pitchFamily="34" charset="0"/>
              </a:defRPr>
            </a:lvl1pPr>
          </a:lstStyle>
          <a:p>
            <a:fld id="{1273861F-7B78-2043-8AFE-8473131E9F0F}" type="slidenum">
              <a:rPr lang="en-US" smtClean="0"/>
              <a:pPr/>
              <a:t>‹#›</a:t>
            </a:fld>
            <a:endParaRPr lang="en-US" dirty="0"/>
          </a:p>
        </p:txBody>
      </p:sp>
    </p:spTree>
    <p:extLst>
      <p:ext uri="{BB962C8B-B14F-4D97-AF65-F5344CB8AC3E}">
        <p14:creationId xmlns:p14="http://schemas.microsoft.com/office/powerpoint/2010/main" val="217011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445859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Picture 3">
            <a:extLst>
              <a:ext uri="{FF2B5EF4-FFF2-40B4-BE49-F238E27FC236}">
                <a16:creationId xmlns:a16="http://schemas.microsoft.com/office/drawing/2014/main" id="{71531DC4-7E3F-51C6-4EA0-B714AC19630E}"/>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93375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in brand colou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4"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284532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a:extLst>
              <a:ext uri="{FF2B5EF4-FFF2-40B4-BE49-F238E27FC236}">
                <a16:creationId xmlns:a16="http://schemas.microsoft.com/office/drawing/2014/main" id="{24E321D4-B48A-FC6C-E2E1-6955163D3DD7}"/>
              </a:ext>
            </a:extLst>
          </p:cNvPr>
          <p:cNvPicPr>
            <a:picLocks noChangeAspect="1"/>
          </p:cNvPicPr>
          <p:nvPr userDrawn="1"/>
        </p:nvPicPr>
        <p:blipFill>
          <a:blip r:embed="rId2"/>
          <a:stretch>
            <a:fillRect/>
          </a:stretch>
        </p:blipFill>
        <p:spPr>
          <a:xfrm>
            <a:off x="-7596" y="4891983"/>
            <a:ext cx="12210354" cy="1989158"/>
          </a:xfrm>
          <a:prstGeom prst="rect">
            <a:avLst/>
          </a:prstGeom>
        </p:spPr>
      </p:pic>
      <p:sp>
        <p:nvSpPr>
          <p:cNvPr id="7" name="Rectangle 6">
            <a:extLst>
              <a:ext uri="{FF2B5EF4-FFF2-40B4-BE49-F238E27FC236}">
                <a16:creationId xmlns:a16="http://schemas.microsoft.com/office/drawing/2014/main" id="{700E6738-4056-F22B-9F69-133699777A34}"/>
              </a:ext>
            </a:extLst>
          </p:cNvPr>
          <p:cNvSpPr/>
          <p:nvPr userDrawn="1"/>
        </p:nvSpPr>
        <p:spPr>
          <a:xfrm>
            <a:off x="10628554" y="5895191"/>
            <a:ext cx="1563446" cy="962809"/>
          </a:xfrm>
          <a:prstGeom prst="rect">
            <a:avLst/>
          </a:prstGeom>
          <a:solidFill>
            <a:schemeClr val="bg1"/>
          </a:solidFill>
          <a:ln w="44450">
            <a:solidFill>
              <a:srgbClr val="585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1" name="Picture 10">
            <a:extLst>
              <a:ext uri="{FF2B5EF4-FFF2-40B4-BE49-F238E27FC236}">
                <a16:creationId xmlns:a16="http://schemas.microsoft.com/office/drawing/2014/main" id="{36B67E69-9B52-4C3F-5AA8-56995ED22521}"/>
              </a:ext>
            </a:extLst>
          </p:cNvPr>
          <p:cNvPicPr>
            <a:picLocks noChangeAspect="1"/>
          </p:cNvPicPr>
          <p:nvPr userDrawn="1"/>
        </p:nvPicPr>
        <p:blipFill>
          <a:blip r:embed="rId3"/>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9513365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pic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816"/>
            <a:ext cx="5809616" cy="4458595"/>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1309688"/>
            <a:ext cx="5772149" cy="4459287"/>
          </a:xfrm>
        </p:spPr>
        <p:txBody>
          <a:bodyPr/>
          <a:lstStyle>
            <a:lvl1pPr>
              <a:defRPr/>
            </a:lvl1pPr>
          </a:lstStyle>
          <a:p>
            <a:r>
              <a:rPr lang="en-GB" dirty="0"/>
              <a:t>Drag and drop an image or click the icon below to upload</a:t>
            </a:r>
          </a:p>
        </p:txBody>
      </p:sp>
      <p:pic>
        <p:nvPicPr>
          <p:cNvPr id="3" name="Picture 2">
            <a:extLst>
              <a:ext uri="{FF2B5EF4-FFF2-40B4-BE49-F238E27FC236}">
                <a16:creationId xmlns:a16="http://schemas.microsoft.com/office/drawing/2014/main" id="{DB2CDF63-7D12-D5B5-E988-6EC551B39167}"/>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3359389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picture slide in brand colour">
    <p:bg>
      <p:bgPr>
        <a:solidFill>
          <a:srgbClr val="8699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solidFill>
                  <a:schemeClr val="bg1"/>
                </a:solidFill>
              </a:defRPr>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688"/>
            <a:ext cx="5809615" cy="4459287"/>
          </a:xfrm>
        </p:spPr>
        <p:txBody>
          <a:bodyPr/>
          <a:lstStyle>
            <a:lvl1pPr marL="0" indent="0">
              <a:buNone/>
              <a:defRPr>
                <a:solidFill>
                  <a:schemeClr val="bg1"/>
                </a:solidFill>
              </a:defRPr>
            </a:lvl1pPr>
            <a:lvl2pPr marL="457189" indent="0">
              <a:buNone/>
              <a:defRPr>
                <a:solidFill>
                  <a:schemeClr val="bg1"/>
                </a:solidFill>
              </a:defRPr>
            </a:lvl2pPr>
            <a:lvl3pPr marL="914377" indent="0">
              <a:buNone/>
              <a:defRPr>
                <a:solidFill>
                  <a:schemeClr val="bg1"/>
                </a:solidFill>
              </a:defRPr>
            </a:lvl3pPr>
            <a:lvl4pPr marL="1371566" indent="0">
              <a:buNone/>
              <a:defRPr>
                <a:solidFill>
                  <a:schemeClr val="bg1"/>
                </a:solidFill>
              </a:defRPr>
            </a:lvl4pPr>
            <a:lvl5pPr marL="1828755" indent="0">
              <a:buNone/>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1309688"/>
            <a:ext cx="5772149"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solidFill>
                  <a:schemeClr val="bg1"/>
                </a:solidFill>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3" name="Picture 2">
            <a:extLst>
              <a:ext uri="{FF2B5EF4-FFF2-40B4-BE49-F238E27FC236}">
                <a16:creationId xmlns:a16="http://schemas.microsoft.com/office/drawing/2014/main" id="{0FF6C2D3-E429-6D5E-A040-6B9EE923D6DA}"/>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373863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picture slide">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285750" y="1309688"/>
            <a:ext cx="11582400"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pic>
        <p:nvPicPr>
          <p:cNvPr id="6" name="Picture 5" descr="A light in the dark&#10;&#10;Description automatically generated with low confidence">
            <a:extLst>
              <a:ext uri="{FF2B5EF4-FFF2-40B4-BE49-F238E27FC236}">
                <a16:creationId xmlns:a16="http://schemas.microsoft.com/office/drawing/2014/main" id="{3AE63E5F-49FD-B24F-91B0-15FBF4F8A027}"/>
              </a:ext>
            </a:extLst>
          </p:cNvPr>
          <p:cNvPicPr>
            <a:picLocks noChangeAspect="1"/>
          </p:cNvPicPr>
          <p:nvPr userDrawn="1"/>
        </p:nvPicPr>
        <p:blipFill>
          <a:blip r:embed="rId2"/>
          <a:stretch>
            <a:fillRect/>
          </a:stretch>
        </p:blipFill>
        <p:spPr>
          <a:xfrm>
            <a:off x="10722593" y="6018159"/>
            <a:ext cx="1403097" cy="686728"/>
          </a:xfrm>
          <a:prstGeom prst="rect">
            <a:avLst/>
          </a:prstGeom>
        </p:spPr>
      </p:pic>
    </p:spTree>
    <p:extLst>
      <p:ext uri="{BB962C8B-B14F-4D97-AF65-F5344CB8AC3E}">
        <p14:creationId xmlns:p14="http://schemas.microsoft.com/office/powerpoint/2010/main" val="11871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picture slide in brand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5" name="Picture Placeholder 3"/>
          <p:cNvSpPr>
            <a:spLocks noGrp="1"/>
          </p:cNvSpPr>
          <p:nvPr>
            <p:ph type="pic" sz="quarter" idx="14" hasCustomPrompt="1"/>
          </p:nvPr>
        </p:nvSpPr>
        <p:spPr>
          <a:xfrm>
            <a:off x="285750" y="1309688"/>
            <a:ext cx="11582400" cy="4459287"/>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3" name="Picture 2">
            <a:extLst>
              <a:ext uri="{FF2B5EF4-FFF2-40B4-BE49-F238E27FC236}">
                <a16:creationId xmlns:a16="http://schemas.microsoft.com/office/drawing/2014/main" id="{3F2F4F1A-03A0-0E67-9000-00811FF6BBE6}"/>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40381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4" y="1309816"/>
            <a:ext cx="11582527" cy="1062681"/>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2372497"/>
            <a:ext cx="5772149" cy="3396478"/>
          </a:xfrm>
        </p:spPr>
        <p:txBody>
          <a:bodyPr/>
          <a:lstStyle>
            <a:lvl1pPr>
              <a:defRPr/>
            </a:lvl1pPr>
          </a:lstStyle>
          <a:p>
            <a:r>
              <a:rPr lang="en-GB" dirty="0"/>
              <a:t>Drag and drop an image or click the icon below to upload</a:t>
            </a:r>
          </a:p>
        </p:txBody>
      </p:sp>
      <p:sp>
        <p:nvSpPr>
          <p:cNvPr id="5" name="Picture Placeholder 3"/>
          <p:cNvSpPr>
            <a:spLocks noGrp="1"/>
          </p:cNvSpPr>
          <p:nvPr>
            <p:ph type="pic" sz="quarter" idx="15" hasCustomPrompt="1"/>
          </p:nvPr>
        </p:nvSpPr>
        <p:spPr>
          <a:xfrm>
            <a:off x="286385" y="2372497"/>
            <a:ext cx="5808854" cy="3396478"/>
          </a:xfrm>
        </p:spPr>
        <p:txBody>
          <a:bodyPr/>
          <a:lstStyle>
            <a:lvl1pPr>
              <a:defRPr/>
            </a:lvl1pPr>
          </a:lstStyle>
          <a:p>
            <a:r>
              <a:rPr lang="en-GB" dirty="0"/>
              <a:t>Drag and drop an image or click the icon below to upload</a:t>
            </a:r>
          </a:p>
        </p:txBody>
      </p:sp>
      <p:pic>
        <p:nvPicPr>
          <p:cNvPr id="3" name="Picture 2">
            <a:extLst>
              <a:ext uri="{FF2B5EF4-FFF2-40B4-BE49-F238E27FC236}">
                <a16:creationId xmlns:a16="http://schemas.microsoft.com/office/drawing/2014/main" id="{1AF806C1-046C-5484-1AC3-24AA4F381E16}"/>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2910561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comparison slide in brand col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C5AB-6249-EE4B-B9DF-D7E9961A5A3F}"/>
              </a:ext>
            </a:extLst>
          </p:cNvPr>
          <p:cNvSpPr>
            <a:spLocks noGrp="1"/>
          </p:cNvSpPr>
          <p:nvPr>
            <p:ph type="title"/>
          </p:nvPr>
        </p:nvSpPr>
        <p:spPr>
          <a:xfrm>
            <a:off x="286385" y="432845"/>
            <a:ext cx="11582527" cy="605790"/>
          </a:xfrm>
          <a:prstGeom prst="rect">
            <a:avLst/>
          </a:prstGeom>
        </p:spPr>
        <p:txBody>
          <a:bodyPr/>
          <a:lstStyle>
            <a:lvl1pPr algn="l">
              <a:defRPr b="1"/>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6386F7E3-9834-8C4E-A7E0-67E31D9ED697}"/>
              </a:ext>
            </a:extLst>
          </p:cNvPr>
          <p:cNvSpPr>
            <a:spLocks noGrp="1"/>
          </p:cNvSpPr>
          <p:nvPr>
            <p:ph type="body" sz="quarter" idx="13"/>
          </p:nvPr>
        </p:nvSpPr>
        <p:spPr>
          <a:xfrm>
            <a:off x="286385" y="1309689"/>
            <a:ext cx="11581764" cy="1103998"/>
          </a:xfrm>
        </p:spPr>
        <p:txBody>
          <a:bodyPr/>
          <a:lstStyle>
            <a:lvl1pPr marL="0" indent="0">
              <a:buNone/>
              <a:defRPr/>
            </a:lvl1pPr>
            <a:lvl2pPr marL="457189" indent="0">
              <a:buNone/>
              <a:defRPr/>
            </a:lvl2pPr>
            <a:lvl3pPr marL="914377" indent="0">
              <a:buNone/>
              <a:defRPr/>
            </a:lvl3pPr>
            <a:lvl4pPr marL="1371566" indent="0">
              <a:buNone/>
              <a:defRPr/>
            </a:lvl4pPr>
            <a:lvl5pPr marL="1828755"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Picture Placeholder 3"/>
          <p:cNvSpPr>
            <a:spLocks noGrp="1"/>
          </p:cNvSpPr>
          <p:nvPr>
            <p:ph type="pic" sz="quarter" idx="14" hasCustomPrompt="1"/>
          </p:nvPr>
        </p:nvSpPr>
        <p:spPr>
          <a:xfrm>
            <a:off x="6096000" y="2413687"/>
            <a:ext cx="5772149"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sp>
        <p:nvSpPr>
          <p:cNvPr id="5" name="Picture Placeholder 3"/>
          <p:cNvSpPr>
            <a:spLocks noGrp="1"/>
          </p:cNvSpPr>
          <p:nvPr>
            <p:ph type="pic" sz="quarter" idx="15" hasCustomPrompt="1"/>
          </p:nvPr>
        </p:nvSpPr>
        <p:spPr>
          <a:xfrm>
            <a:off x="286385" y="2426044"/>
            <a:ext cx="5809615" cy="3355288"/>
          </a:xfrm>
        </p:spPr>
        <p:txBody>
          <a:bodyPr/>
          <a:lstStyle>
            <a:lvl1pPr marL="0" marR="0" indent="0" algn="l" defTabSz="914377" rtl="0" eaLnBrk="1" fontAlgn="auto" latinLnBrk="0" hangingPunct="1">
              <a:lnSpc>
                <a:spcPct val="90000"/>
              </a:lnSpc>
              <a:spcBef>
                <a:spcPts val="1000"/>
              </a:spcBef>
              <a:spcAft>
                <a:spcPts val="1200"/>
              </a:spcAft>
              <a:buClrTx/>
              <a:buSzTx/>
              <a:buFont typeface="Arial" panose="020B0604020202020204" pitchFamily="34" charset="0"/>
              <a:buNone/>
              <a:tabLst/>
              <a:defRPr/>
            </a:lvl1pPr>
          </a:lstStyle>
          <a:p>
            <a:pPr marL="228594" marR="0" lvl="0" indent="-228594" algn="l" defTabSz="914377" rtl="0" eaLnBrk="1" fontAlgn="auto" latinLnBrk="0" hangingPunct="1">
              <a:lnSpc>
                <a:spcPct val="90000"/>
              </a:lnSpc>
              <a:spcBef>
                <a:spcPts val="1000"/>
              </a:spcBef>
              <a:spcAft>
                <a:spcPts val="1200"/>
              </a:spcAft>
              <a:buClrTx/>
              <a:buSzTx/>
              <a:buFont typeface="Arial" panose="020B0604020202020204" pitchFamily="34" charset="0"/>
              <a:buChar char="•"/>
              <a:tabLst/>
              <a:defRPr/>
            </a:pPr>
            <a:r>
              <a:rPr lang="en-GB" dirty="0"/>
              <a:t>Drag and drop an image or click the icon below to upload</a:t>
            </a:r>
          </a:p>
        </p:txBody>
      </p:sp>
      <p:pic>
        <p:nvPicPr>
          <p:cNvPr id="6" name="Picture 5">
            <a:extLst>
              <a:ext uri="{FF2B5EF4-FFF2-40B4-BE49-F238E27FC236}">
                <a16:creationId xmlns:a16="http://schemas.microsoft.com/office/drawing/2014/main" id="{FDC5C7C1-96A3-0407-41E7-5AE5A294333D}"/>
              </a:ext>
            </a:extLst>
          </p:cNvPr>
          <p:cNvPicPr>
            <a:picLocks noChangeAspect="1"/>
          </p:cNvPicPr>
          <p:nvPr userDrawn="1"/>
        </p:nvPicPr>
        <p:blipFill>
          <a:blip r:embed="rId2"/>
          <a:stretch>
            <a:fillRect/>
          </a:stretch>
        </p:blipFill>
        <p:spPr>
          <a:xfrm>
            <a:off x="10738727" y="5998394"/>
            <a:ext cx="1223316" cy="756402"/>
          </a:xfrm>
          <a:prstGeom prst="rect">
            <a:avLst/>
          </a:prstGeom>
        </p:spPr>
      </p:pic>
    </p:spTree>
    <p:extLst>
      <p:ext uri="{BB962C8B-B14F-4D97-AF65-F5344CB8AC3E}">
        <p14:creationId xmlns:p14="http://schemas.microsoft.com/office/powerpoint/2010/main" val="188257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093E50-3599-7F48-91B0-CF08B9DCC589}"/>
              </a:ext>
            </a:extLst>
          </p:cNvPr>
          <p:cNvSpPr>
            <a:spLocks noGrp="1"/>
          </p:cNvSpPr>
          <p:nvPr>
            <p:ph type="body" idx="1"/>
          </p:nvPr>
        </p:nvSpPr>
        <p:spPr>
          <a:xfrm>
            <a:off x="838200" y="1825625"/>
            <a:ext cx="10515600" cy="394278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6B03435-5813-7F4F-89BD-1AEFFCA0782B}"/>
              </a:ext>
            </a:extLst>
          </p:cNvPr>
          <p:cNvSpPr>
            <a:spLocks noGrp="1"/>
          </p:cNvSpPr>
          <p:nvPr>
            <p:ph type="dt" sz="half" idx="2"/>
          </p:nvPr>
        </p:nvSpPr>
        <p:spPr>
          <a:xfrm>
            <a:off x="838200" y="6130642"/>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r>
              <a:rPr lang="en-US" dirty="0"/>
              <a:t>Date / Slide number</a:t>
            </a:r>
          </a:p>
        </p:txBody>
      </p:sp>
      <p:sp>
        <p:nvSpPr>
          <p:cNvPr id="5" name="Footer Placeholder 4">
            <a:extLst>
              <a:ext uri="{FF2B5EF4-FFF2-40B4-BE49-F238E27FC236}">
                <a16:creationId xmlns:a16="http://schemas.microsoft.com/office/drawing/2014/main" id="{66266BA6-EC78-D84D-A2B5-15FF55F3EDE4}"/>
              </a:ext>
            </a:extLst>
          </p:cNvPr>
          <p:cNvSpPr>
            <a:spLocks noGrp="1"/>
          </p:cNvSpPr>
          <p:nvPr>
            <p:ph type="ftr" sz="quarter" idx="3"/>
          </p:nvPr>
        </p:nvSpPr>
        <p:spPr>
          <a:xfrm>
            <a:off x="4038600" y="6130642"/>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panose="020B0604020202020204" pitchFamily="34" charset="0"/>
              </a:defRPr>
            </a:lvl1pPr>
          </a:lstStyle>
          <a:p>
            <a:r>
              <a:rPr lang="en-US" dirty="0"/>
              <a:t>Presentation title  - speaker</a:t>
            </a:r>
          </a:p>
        </p:txBody>
      </p:sp>
      <p:sp>
        <p:nvSpPr>
          <p:cNvPr id="9" name="Title Placeholder 8">
            <a:extLst>
              <a:ext uri="{FF2B5EF4-FFF2-40B4-BE49-F238E27FC236}">
                <a16:creationId xmlns:a16="http://schemas.microsoft.com/office/drawing/2014/main" id="{E041CE40-0ABB-7343-9D38-75F6163895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Tree>
    <p:extLst>
      <p:ext uri="{BB962C8B-B14F-4D97-AF65-F5344CB8AC3E}">
        <p14:creationId xmlns:p14="http://schemas.microsoft.com/office/powerpoint/2010/main" val="75810198"/>
      </p:ext>
    </p:extLst>
  </p:cSld>
  <p:clrMap bg1="lt1" tx1="dk1" bg2="lt2" tx2="dk2" accent1="accent1" accent2="accent2" accent3="accent3" accent4="accent4" accent5="accent5" accent6="accent6" hlink="hlink" folHlink="folHlink"/>
  <p:sldLayoutIdLst>
    <p:sldLayoutId id="2147483664" r:id="rId1"/>
    <p:sldLayoutId id="2147483654" r:id="rId2"/>
    <p:sldLayoutId id="2147483656" r:id="rId3"/>
    <p:sldLayoutId id="2147483658" r:id="rId4"/>
    <p:sldLayoutId id="2147483659" r:id="rId5"/>
    <p:sldLayoutId id="2147483660" r:id="rId6"/>
    <p:sldLayoutId id="2147483661" r:id="rId7"/>
    <p:sldLayoutId id="2147483662" r:id="rId8"/>
    <p:sldLayoutId id="2147483663" r:id="rId9"/>
    <p:sldLayoutId id="2147483665" r:id="rId10"/>
    <p:sldLayoutId id="2147483666" r:id="rId11"/>
  </p:sldLayoutIdLst>
  <p:txStyles>
    <p:titleStyle>
      <a:lvl1pPr algn="l" defTabSz="914377" rtl="0" eaLnBrk="1" latinLnBrk="0" hangingPunct="1">
        <a:lnSpc>
          <a:spcPct val="90000"/>
        </a:lnSpc>
        <a:spcBef>
          <a:spcPct val="0"/>
        </a:spcBef>
        <a:buNone/>
        <a:defRPr sz="4400" b="1" i="0" kern="1200">
          <a:solidFill>
            <a:schemeClr val="tx1"/>
          </a:solidFill>
          <a:latin typeface="Arial" panose="020B0604020202020204" pitchFamily="34" charset="0"/>
          <a:ea typeface="+mj-ea"/>
          <a:cs typeface="+mj-cs"/>
        </a:defRPr>
      </a:lvl1pPr>
    </p:titleStyle>
    <p:body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hyperlink" Target="https://circumplex.readthedocs.io/en/latest/" TargetMode="External"/><Relationship Id="rId4" Type="http://schemas.openxmlformats.org/officeDocument/2006/relationships/hyperlink" Target="https://soundscapy.readthedocs.io/en/lates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doi.org/10.3389/fevo.2022.894232"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77/2331216523121203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77/2331216523121203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77/2331216523121203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7DA6A6-ABD4-17E6-1107-57F1762F5815}"/>
              </a:ext>
            </a:extLst>
          </p:cNvPr>
          <p:cNvSpPr txBox="1"/>
          <p:nvPr/>
        </p:nvSpPr>
        <p:spPr>
          <a:xfrm>
            <a:off x="278674" y="1994651"/>
            <a:ext cx="8316686" cy="1754326"/>
          </a:xfrm>
          <a:prstGeom prst="rect">
            <a:avLst/>
          </a:prstGeom>
          <a:noFill/>
        </p:spPr>
        <p:txBody>
          <a:bodyPr wrap="square" rtlCol="0">
            <a:spAutoFit/>
          </a:bodyPr>
          <a:lstStyle/>
          <a:p>
            <a:r>
              <a:rPr lang="en-US" sz="3600" b="1" dirty="0">
                <a:solidFill>
                  <a:schemeClr val="bg1"/>
                </a:solidFill>
              </a:rPr>
              <a:t>New Methods and Proposals for Evaluating Soundscape Designs and Interventions</a:t>
            </a:r>
          </a:p>
        </p:txBody>
      </p:sp>
      <p:sp>
        <p:nvSpPr>
          <p:cNvPr id="5" name="TextBox 4">
            <a:extLst>
              <a:ext uri="{FF2B5EF4-FFF2-40B4-BE49-F238E27FC236}">
                <a16:creationId xmlns:a16="http://schemas.microsoft.com/office/drawing/2014/main" id="{D60B5ADA-7E91-0E33-1366-010BCBA528ED}"/>
              </a:ext>
            </a:extLst>
          </p:cNvPr>
          <p:cNvSpPr txBox="1"/>
          <p:nvPr/>
        </p:nvSpPr>
        <p:spPr>
          <a:xfrm>
            <a:off x="278674" y="4064950"/>
            <a:ext cx="8029303" cy="923330"/>
          </a:xfrm>
          <a:prstGeom prst="rect">
            <a:avLst/>
          </a:prstGeom>
          <a:noFill/>
        </p:spPr>
        <p:txBody>
          <a:bodyPr wrap="square" rtlCol="0">
            <a:spAutoFit/>
          </a:bodyPr>
          <a:lstStyle/>
          <a:p>
            <a:r>
              <a:rPr lang="en-US" b="1" dirty="0">
                <a:solidFill>
                  <a:schemeClr val="bg1"/>
                </a:solidFill>
              </a:rPr>
              <a:t>Dr Andrew Mitchell</a:t>
            </a:r>
          </a:p>
          <a:p>
            <a:r>
              <a:rPr lang="en-US" dirty="0">
                <a:solidFill>
                  <a:schemeClr val="bg1"/>
                </a:solidFill>
              </a:rPr>
              <a:t>Senior Research Fellow in Soundscape Modelling</a:t>
            </a:r>
          </a:p>
          <a:p>
            <a:r>
              <a:rPr lang="en-US" dirty="0">
                <a:solidFill>
                  <a:schemeClr val="bg1"/>
                </a:solidFill>
              </a:rPr>
              <a:t>Institute for Environmental Design and Engineering, UCL</a:t>
            </a:r>
          </a:p>
        </p:txBody>
      </p:sp>
    </p:spTree>
    <p:extLst>
      <p:ext uri="{BB962C8B-B14F-4D97-AF65-F5344CB8AC3E}">
        <p14:creationId xmlns:p14="http://schemas.microsoft.com/office/powerpoint/2010/main" val="1419013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D178-1D12-591C-03B7-B999818F1388}"/>
              </a:ext>
            </a:extLst>
          </p:cNvPr>
          <p:cNvSpPr>
            <a:spLocks noGrp="1"/>
          </p:cNvSpPr>
          <p:nvPr>
            <p:ph type="title"/>
          </p:nvPr>
        </p:nvSpPr>
        <p:spPr/>
        <p:txBody>
          <a:bodyPr>
            <a:normAutofit fontScale="90000"/>
          </a:bodyPr>
          <a:lstStyle/>
          <a:p>
            <a:r>
              <a:rPr lang="en-US" dirty="0"/>
              <a:t>The Soundscape Approach</a:t>
            </a:r>
          </a:p>
        </p:txBody>
      </p:sp>
      <p:sp>
        <p:nvSpPr>
          <p:cNvPr id="3" name="Text Placeholder 2">
            <a:extLst>
              <a:ext uri="{FF2B5EF4-FFF2-40B4-BE49-F238E27FC236}">
                <a16:creationId xmlns:a16="http://schemas.microsoft.com/office/drawing/2014/main" id="{46A131B3-8039-36BE-1072-54218736939A}"/>
              </a:ext>
            </a:extLst>
          </p:cNvPr>
          <p:cNvSpPr>
            <a:spLocks noGrp="1"/>
          </p:cNvSpPr>
          <p:nvPr>
            <p:ph type="body" sz="quarter" idx="13"/>
          </p:nvPr>
        </p:nvSpPr>
        <p:spPr>
          <a:xfrm>
            <a:off x="286384" y="1309816"/>
            <a:ext cx="11582527" cy="3557152"/>
          </a:xfrm>
        </p:spPr>
        <p:txBody>
          <a:bodyPr>
            <a:normAutofit/>
          </a:bodyPr>
          <a:lstStyle/>
          <a:p>
            <a:pPr marL="457200" indent="-457200">
              <a:buFont typeface="Arial" panose="020B0604020202020204" pitchFamily="34" charset="0"/>
              <a:buChar char="•"/>
            </a:pPr>
            <a:r>
              <a:rPr lang="en-GB" sz="2400" dirty="0">
                <a:effectLst/>
                <a:latin typeface="+mn-lt"/>
              </a:rPr>
              <a:t>The concept of soundscape integrates individuals into the process of assessing and changing acoustic environments </a:t>
            </a:r>
            <a:r>
              <a:rPr lang="en-GB" sz="2400" b="1" dirty="0">
                <a:effectLst/>
                <a:latin typeface="+mn-lt"/>
              </a:rPr>
              <a:t>based on the perceptions and responses of affected individuals.</a:t>
            </a:r>
          </a:p>
          <a:p>
            <a:pPr marL="457200" indent="-457200">
              <a:buFont typeface="Arial" panose="020B0604020202020204" pitchFamily="34" charset="0"/>
              <a:buChar char="•"/>
            </a:pPr>
            <a:r>
              <a:rPr lang="en-GB" sz="2400" dirty="0">
                <a:effectLst/>
                <a:latin typeface="+mn-lt"/>
              </a:rPr>
              <a:t>It is increasingly apparent that a sound level-oriented perspective cannot capture several relevant aspects of noise and its perception in specific concepts.</a:t>
            </a:r>
          </a:p>
          <a:p>
            <a:pPr marL="457200" indent="-457200">
              <a:buFont typeface="Arial" panose="020B0604020202020204" pitchFamily="34" charset="0"/>
              <a:buChar char="•"/>
            </a:pPr>
            <a:r>
              <a:rPr lang="en-GB" sz="2400" dirty="0">
                <a:latin typeface="+mn-lt"/>
              </a:rPr>
              <a:t>Thus, methods have been developed to </a:t>
            </a:r>
            <a:r>
              <a:rPr lang="en-GB" sz="2400" b="1" dirty="0">
                <a:latin typeface="+mn-lt"/>
              </a:rPr>
              <a:t>measure and </a:t>
            </a:r>
            <a:r>
              <a:rPr lang="en-GB" sz="2400" b="1" dirty="0" err="1">
                <a:latin typeface="+mn-lt"/>
              </a:rPr>
              <a:t>analyze</a:t>
            </a:r>
            <a:r>
              <a:rPr lang="en-GB" sz="2400" b="1" dirty="0">
                <a:latin typeface="+mn-lt"/>
              </a:rPr>
              <a:t> human perception of sound in context.</a:t>
            </a:r>
            <a:endParaRPr lang="en-GB" sz="2400" dirty="0">
              <a:effectLst/>
              <a:latin typeface="+mn-lt"/>
            </a:endParaRPr>
          </a:p>
          <a:p>
            <a:endParaRPr lang="en-US" sz="2400" dirty="0"/>
          </a:p>
        </p:txBody>
      </p:sp>
      <p:sp>
        <p:nvSpPr>
          <p:cNvPr id="5" name="TextBox 4">
            <a:extLst>
              <a:ext uri="{FF2B5EF4-FFF2-40B4-BE49-F238E27FC236}">
                <a16:creationId xmlns:a16="http://schemas.microsoft.com/office/drawing/2014/main" id="{5273FF77-D157-4EF7-D23B-2F2B60DC0036}"/>
              </a:ext>
            </a:extLst>
          </p:cNvPr>
          <p:cNvSpPr txBox="1"/>
          <p:nvPr/>
        </p:nvSpPr>
        <p:spPr>
          <a:xfrm>
            <a:off x="6223819" y="4768817"/>
            <a:ext cx="5645092" cy="369332"/>
          </a:xfrm>
          <a:prstGeom prst="rect">
            <a:avLst/>
          </a:prstGeom>
          <a:noFill/>
        </p:spPr>
        <p:txBody>
          <a:bodyPr wrap="square">
            <a:spAutoFit/>
          </a:bodyPr>
          <a:lstStyle/>
          <a:p>
            <a:r>
              <a:rPr lang="en-GB" sz="900" b="0" i="0" u="none" strike="noStrike" dirty="0">
                <a:solidFill>
                  <a:srgbClr val="000000"/>
                </a:solidFill>
                <a:effectLst/>
              </a:rPr>
              <a:t>B. Schulte-</a:t>
            </a:r>
            <a:r>
              <a:rPr lang="en-GB" sz="900" b="0" i="0" u="none" strike="noStrike" dirty="0" err="1">
                <a:solidFill>
                  <a:srgbClr val="000000"/>
                </a:solidFill>
                <a:effectLst/>
              </a:rPr>
              <a:t>Fortkamp</a:t>
            </a:r>
            <a:r>
              <a:rPr lang="en-GB" sz="900" b="0" i="0" u="none" strike="noStrike" dirty="0">
                <a:solidFill>
                  <a:srgbClr val="000000"/>
                </a:solidFill>
                <a:effectLst/>
              </a:rPr>
              <a:t>, A. </a:t>
            </a:r>
            <a:r>
              <a:rPr lang="en-GB" sz="900" b="0" i="0" u="none" strike="noStrike" dirty="0" err="1">
                <a:solidFill>
                  <a:srgbClr val="000000"/>
                </a:solidFill>
                <a:effectLst/>
              </a:rPr>
              <a:t>Fiebig</a:t>
            </a:r>
            <a:r>
              <a:rPr lang="en-GB" sz="900" b="0" i="0" u="none" strike="noStrike" dirty="0">
                <a:solidFill>
                  <a:srgbClr val="000000"/>
                </a:solidFill>
                <a:effectLst/>
              </a:rPr>
              <a:t>, J. A. </a:t>
            </a:r>
            <a:r>
              <a:rPr lang="en-GB" sz="900" b="0" i="0" u="none" strike="noStrike" dirty="0" err="1">
                <a:solidFill>
                  <a:srgbClr val="000000"/>
                </a:solidFill>
                <a:effectLst/>
              </a:rPr>
              <a:t>Sisneros</a:t>
            </a:r>
            <a:r>
              <a:rPr lang="en-GB" sz="900" b="0" i="0" u="none" strike="noStrike" dirty="0">
                <a:solidFill>
                  <a:srgbClr val="000000"/>
                </a:solidFill>
                <a:effectLst/>
              </a:rPr>
              <a:t>, A. N. Popper, and R. R. Fay, Eds., </a:t>
            </a:r>
            <a:r>
              <a:rPr lang="en-GB" sz="900" b="0" i="1" u="none" strike="noStrike" dirty="0">
                <a:solidFill>
                  <a:srgbClr val="000000"/>
                </a:solidFill>
                <a:effectLst/>
              </a:rPr>
              <a:t>Soundscapes: Humans and Their Acoustic Environment</a:t>
            </a:r>
            <a:r>
              <a:rPr lang="en-GB" sz="900" b="0" i="0" u="none" strike="noStrike" dirty="0">
                <a:solidFill>
                  <a:srgbClr val="000000"/>
                </a:solidFill>
                <a:effectLst/>
              </a:rPr>
              <a:t>. Springer International Publishing, 2023. </a:t>
            </a:r>
            <a:r>
              <a:rPr lang="en-GB" sz="900" b="0" i="0" u="none" strike="noStrike" dirty="0" err="1">
                <a:solidFill>
                  <a:srgbClr val="000000"/>
                </a:solidFill>
                <a:effectLst/>
              </a:rPr>
              <a:t>doi</a:t>
            </a:r>
            <a:r>
              <a:rPr lang="en-GB" sz="900" b="0" i="0" u="none" strike="noStrike" dirty="0">
                <a:solidFill>
                  <a:srgbClr val="000000"/>
                </a:solidFill>
                <a:effectLst/>
              </a:rPr>
              <a:t>: 10.1007/978-3-031-22779-0.</a:t>
            </a:r>
            <a:endParaRPr lang="en-US" sz="900" dirty="0"/>
          </a:p>
        </p:txBody>
      </p:sp>
    </p:spTree>
    <p:extLst>
      <p:ext uri="{BB962C8B-B14F-4D97-AF65-F5344CB8AC3E}">
        <p14:creationId xmlns:p14="http://schemas.microsoft.com/office/powerpoint/2010/main" val="226893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34F1-AFE9-743D-E957-B0A438F2B482}"/>
              </a:ext>
            </a:extLst>
          </p:cNvPr>
          <p:cNvSpPr>
            <a:spLocks noGrp="1"/>
          </p:cNvSpPr>
          <p:nvPr>
            <p:ph type="title"/>
          </p:nvPr>
        </p:nvSpPr>
        <p:spPr>
          <a:xfrm>
            <a:off x="560407" y="2232696"/>
            <a:ext cx="11071186" cy="605790"/>
          </a:xfrm>
        </p:spPr>
        <p:txBody>
          <a:bodyPr>
            <a:normAutofit fontScale="90000"/>
          </a:bodyPr>
          <a:lstStyle/>
          <a:p>
            <a:pPr algn="ctr"/>
            <a:r>
              <a:rPr lang="en-US" dirty="0"/>
              <a:t>How do we bring a soundscape approach into engineering practice?</a:t>
            </a:r>
          </a:p>
        </p:txBody>
      </p:sp>
    </p:spTree>
    <p:extLst>
      <p:ext uri="{BB962C8B-B14F-4D97-AF65-F5344CB8AC3E}">
        <p14:creationId xmlns:p14="http://schemas.microsoft.com/office/powerpoint/2010/main" val="290498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rmAutofit fontScale="90000"/>
          </a:bodyPr>
          <a:lstStyle/>
          <a:p>
            <a:r>
              <a:rPr lang="en-US" dirty="0"/>
              <a:t>Engineering Practice</a:t>
            </a:r>
          </a:p>
        </p:txBody>
      </p:sp>
      <p:sp>
        <p:nvSpPr>
          <p:cNvPr id="3" name="Text Placeholder 2">
            <a:extLst>
              <a:ext uri="{FF2B5EF4-FFF2-40B4-BE49-F238E27FC236}">
                <a16:creationId xmlns:a16="http://schemas.microsoft.com/office/drawing/2014/main" id="{86AF4B89-E86A-2662-F17C-7C9971F6F7DD}"/>
              </a:ext>
            </a:extLst>
          </p:cNvPr>
          <p:cNvSpPr>
            <a:spLocks noGrp="1"/>
          </p:cNvSpPr>
          <p:nvPr>
            <p:ph type="body" sz="quarter" idx="13"/>
          </p:nvPr>
        </p:nvSpPr>
        <p:spPr>
          <a:xfrm>
            <a:off x="286384" y="1225296"/>
            <a:ext cx="11582527" cy="3812870"/>
          </a:xfrm>
        </p:spPr>
        <p:txBody>
          <a:bodyPr>
            <a:normAutofit fontScale="70000" lnSpcReduction="20000"/>
          </a:bodyPr>
          <a:lstStyle/>
          <a:p>
            <a:pPr marL="457200" indent="-457200">
              <a:lnSpc>
                <a:spcPct val="100000"/>
              </a:lnSpc>
              <a:buFont typeface="Arial" panose="020B0604020202020204" pitchFamily="34" charset="0"/>
              <a:buChar char="•"/>
            </a:pPr>
            <a:r>
              <a:rPr lang="en-US" dirty="0"/>
              <a:t>The ability to affect change at large scales and in a wide range of projects will require that familiar engineering tools and approaches can be applied to soundscape design.</a:t>
            </a:r>
          </a:p>
          <a:p>
            <a:pPr marL="457200" indent="-457200">
              <a:lnSpc>
                <a:spcPct val="100000"/>
              </a:lnSpc>
              <a:buFont typeface="Arial" panose="020B0604020202020204" pitchFamily="34" charset="0"/>
              <a:buChar char="•"/>
            </a:pPr>
            <a:r>
              <a:rPr lang="en-US" dirty="0"/>
              <a:t>If we want to improve on the dB, soundscape needs methods which can take its place and be used in similar ways.</a:t>
            </a:r>
          </a:p>
          <a:p>
            <a:pPr marL="457200" indent="-457200">
              <a:lnSpc>
                <a:spcPct val="100000"/>
              </a:lnSpc>
              <a:buFont typeface="Arial" panose="020B0604020202020204" pitchFamily="34" charset="0"/>
              <a:buChar char="•"/>
            </a:pPr>
            <a:r>
              <a:rPr lang="en-US" dirty="0"/>
              <a:t>Current methods are generally limited to a post-hoc assessment of the existing environment.</a:t>
            </a:r>
          </a:p>
          <a:p>
            <a:pPr marL="457200" indent="-457200">
              <a:lnSpc>
                <a:spcPct val="100000"/>
              </a:lnSpc>
              <a:buFont typeface="Arial" panose="020B0604020202020204" pitchFamily="34" charset="0"/>
              <a:buChar char="•"/>
            </a:pPr>
            <a:r>
              <a:rPr lang="en-US" dirty="0"/>
              <a:t>Best practice soundscape design such as co-design or participatory methods are great, but they are typically only applied in dedicated research or high-budget projects.</a:t>
            </a:r>
          </a:p>
          <a:p>
            <a:pPr marL="457200" indent="-457200">
              <a:lnSpc>
                <a:spcPct val="100000"/>
              </a:lnSpc>
              <a:buFont typeface="Arial" panose="020B0604020202020204" pitchFamily="34" charset="0"/>
              <a:buChar char="•"/>
            </a:pPr>
            <a:r>
              <a:rPr lang="en-US" dirty="0"/>
              <a:t>A predictive model of user’s perceptual response to the acoustic environment is necessary to make soundscape more widely applicable.</a:t>
            </a:r>
          </a:p>
        </p:txBody>
      </p:sp>
    </p:spTree>
    <p:extLst>
      <p:ext uri="{BB962C8B-B14F-4D97-AF65-F5344CB8AC3E}">
        <p14:creationId xmlns:p14="http://schemas.microsoft.com/office/powerpoint/2010/main" val="107043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3" presetClass="emph" presetSubtype="2" fill="hold" nodeType="withEffect">
                                  <p:stCondLst>
                                    <p:cond delay="0"/>
                                  </p:stCondLst>
                                  <p:childTnLst>
                                    <p:animClr clrSpc="rgb" dir="cw">
                                      <p:cBhvr override="childStyle">
                                        <p:cTn id="12" dur="500" fill="hold"/>
                                        <p:tgtEl>
                                          <p:spTgt spid="3">
                                            <p:txEl>
                                              <p:pRg st="0" end="0"/>
                                            </p:txEl>
                                          </p:spTgt>
                                        </p:tgtEl>
                                        <p:attrNameLst>
                                          <p:attrName>style.color</p:attrName>
                                        </p:attrNameLst>
                                      </p:cBhvr>
                                      <p:to>
                                        <a:srgbClr val="AAAAAA"/>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3">
                                            <p:txEl>
                                              <p:pRg st="1" end="1"/>
                                            </p:txEl>
                                          </p:spTgt>
                                        </p:tgtEl>
                                        <p:attrNameLst>
                                          <p:attrName>style.color</p:attrName>
                                        </p:attrNameLst>
                                      </p:cBhvr>
                                      <p:to>
                                        <a:srgbClr val="AAAAAA"/>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3" presetClass="emph" presetSubtype="2" fill="hold" nodeType="withEffect">
                                  <p:stCondLst>
                                    <p:cond delay="0"/>
                                  </p:stCondLst>
                                  <p:childTnLst>
                                    <p:animClr clrSpc="rgb" dir="cw">
                                      <p:cBhvr override="childStyle">
                                        <p:cTn id="24" dur="500" fill="hold"/>
                                        <p:tgtEl>
                                          <p:spTgt spid="3">
                                            <p:txEl>
                                              <p:pRg st="2" end="2"/>
                                            </p:txEl>
                                          </p:spTgt>
                                        </p:tgtEl>
                                        <p:attrNameLst>
                                          <p:attrName>style.color</p:attrName>
                                        </p:attrNameLst>
                                      </p:cBhvr>
                                      <p:to>
                                        <a:srgbClr val="AAAAAA"/>
                                      </p:to>
                                    </p:animClr>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3">
                                            <p:txEl>
                                              <p:pRg st="3" end="3"/>
                                            </p:txEl>
                                          </p:spTgt>
                                        </p:tgtEl>
                                        <p:attrNameLst>
                                          <p:attrName>style.color</p:attrName>
                                        </p:attrNameLst>
                                      </p:cBhvr>
                                      <p:to>
                                        <a:srgbClr val="AAAAAA"/>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rmAutofit fontScale="90000"/>
          </a:bodyPr>
          <a:lstStyle/>
          <a:p>
            <a:r>
              <a:rPr lang="en-US" dirty="0"/>
              <a:t>Applications in Design and Mapping</a:t>
            </a:r>
          </a:p>
        </p:txBody>
      </p:sp>
      <p:sp>
        <p:nvSpPr>
          <p:cNvPr id="3" name="Text Placeholder 2">
            <a:extLst>
              <a:ext uri="{FF2B5EF4-FFF2-40B4-BE49-F238E27FC236}">
                <a16:creationId xmlns:a16="http://schemas.microsoft.com/office/drawing/2014/main" id="{86AF4B89-E86A-2662-F17C-7C9971F6F7DD}"/>
              </a:ext>
            </a:extLst>
          </p:cNvPr>
          <p:cNvSpPr>
            <a:spLocks noGrp="1"/>
          </p:cNvSpPr>
          <p:nvPr>
            <p:ph type="body" sz="quarter" idx="13"/>
          </p:nvPr>
        </p:nvSpPr>
        <p:spPr>
          <a:xfrm>
            <a:off x="286384" y="1309816"/>
            <a:ext cx="11582527" cy="5115339"/>
          </a:xfrm>
        </p:spPr>
        <p:txBody>
          <a:bodyPr>
            <a:normAutofit fontScale="85000" lnSpcReduction="10000"/>
          </a:bodyPr>
          <a:lstStyle/>
          <a:p>
            <a:pPr>
              <a:lnSpc>
                <a:spcPct val="120000"/>
              </a:lnSpc>
            </a:pPr>
            <a:r>
              <a:rPr lang="en-US" dirty="0"/>
              <a:t>The soundscape approach faces several challenges in practical engineering applications which are unaddressed by current assessment methods, but which may be solved through the development of a predictive modelling framework.</a:t>
            </a:r>
          </a:p>
          <a:p>
            <a:pPr marL="514350" indent="-514350">
              <a:lnSpc>
                <a:spcPct val="120000"/>
              </a:lnSpc>
              <a:buFont typeface="+mj-lt"/>
              <a:buAutoNum type="arabicPeriod"/>
            </a:pPr>
            <a:r>
              <a:rPr lang="en-US" dirty="0"/>
              <a:t>Predicting how a change in an existing sound environment will be reflected in the soundscape perception – this relates strongly to the idea of soundscape interventions</a:t>
            </a:r>
          </a:p>
          <a:p>
            <a:pPr marL="514350" indent="-514350">
              <a:lnSpc>
                <a:spcPct val="120000"/>
              </a:lnSpc>
              <a:buFont typeface="+mj-lt"/>
              <a:buAutoNum type="arabicPeriod"/>
            </a:pPr>
            <a:r>
              <a:rPr lang="en-US" dirty="0"/>
              <a:t>Retrospective methods struggle to capture the dynamics of the soundscape in a space.</a:t>
            </a:r>
          </a:p>
          <a:p>
            <a:pPr marL="514350" indent="-514350">
              <a:lnSpc>
                <a:spcPct val="120000"/>
              </a:lnSpc>
              <a:buFont typeface="+mj-lt"/>
              <a:buAutoNum type="arabicPeriod"/>
            </a:pPr>
            <a:r>
              <a:rPr lang="en-US" dirty="0"/>
              <a:t>Survey methods make city-scale mapping of soundscape perception difficult and work-intensive.</a:t>
            </a:r>
          </a:p>
          <a:p>
            <a:pPr marL="514350" indent="-514350">
              <a:lnSpc>
                <a:spcPct val="120000"/>
              </a:lnSpc>
              <a:buFont typeface="+mj-lt"/>
              <a:buAutoNum type="arabicPeriod"/>
            </a:pPr>
            <a:endParaRPr lang="en-US" dirty="0"/>
          </a:p>
        </p:txBody>
      </p:sp>
    </p:spTree>
    <p:extLst>
      <p:ext uri="{BB962C8B-B14F-4D97-AF65-F5344CB8AC3E}">
        <p14:creationId xmlns:p14="http://schemas.microsoft.com/office/powerpoint/2010/main" val="831586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rmAutofit fontScale="90000"/>
          </a:bodyPr>
          <a:lstStyle/>
          <a:p>
            <a:r>
              <a:rPr lang="en-US" dirty="0"/>
              <a:t>The Predictive Soundscape Model Framework</a:t>
            </a:r>
          </a:p>
        </p:txBody>
      </p:sp>
      <p:sp>
        <p:nvSpPr>
          <p:cNvPr id="3" name="Text Placeholder 2">
            <a:extLst>
              <a:ext uri="{FF2B5EF4-FFF2-40B4-BE49-F238E27FC236}">
                <a16:creationId xmlns:a16="http://schemas.microsoft.com/office/drawing/2014/main" id="{86AF4B89-E86A-2662-F17C-7C9971F6F7DD}"/>
              </a:ext>
            </a:extLst>
          </p:cNvPr>
          <p:cNvSpPr>
            <a:spLocks noGrp="1"/>
          </p:cNvSpPr>
          <p:nvPr>
            <p:ph type="body" sz="quarter" idx="13"/>
          </p:nvPr>
        </p:nvSpPr>
        <p:spPr/>
        <p:txBody>
          <a:bodyPr/>
          <a:lstStyle/>
          <a:p>
            <a:r>
              <a:rPr lang="en-US" dirty="0"/>
              <a:t>Several forms of predictive models appear in the literature</a:t>
            </a:r>
            <a:r>
              <a:rPr lang="en-US" baseline="30000" dirty="0"/>
              <a:t>3</a:t>
            </a:r>
            <a:r>
              <a:rPr lang="en-US" dirty="0"/>
              <a:t> using a wide array of algorithms, but also with a variety of types of input data. </a:t>
            </a:r>
          </a:p>
          <a:p>
            <a:r>
              <a:rPr lang="en-US" dirty="0"/>
              <a:t>This framework is not specific to any particular algorithm – the goal is to create a general framework which defines what characteristics are required of a model to make it useful in the manners discussed earlier.</a:t>
            </a:r>
          </a:p>
        </p:txBody>
      </p:sp>
      <p:sp>
        <p:nvSpPr>
          <p:cNvPr id="4" name="TextBox 3">
            <a:extLst>
              <a:ext uri="{FF2B5EF4-FFF2-40B4-BE49-F238E27FC236}">
                <a16:creationId xmlns:a16="http://schemas.microsoft.com/office/drawing/2014/main" id="{0D8F432C-845C-F758-4C26-987B244598AF}"/>
              </a:ext>
            </a:extLst>
          </p:cNvPr>
          <p:cNvSpPr txBox="1"/>
          <p:nvPr/>
        </p:nvSpPr>
        <p:spPr>
          <a:xfrm>
            <a:off x="286384" y="4544621"/>
            <a:ext cx="10363687" cy="461665"/>
          </a:xfrm>
          <a:prstGeom prst="rect">
            <a:avLst/>
          </a:prstGeom>
          <a:noFill/>
        </p:spPr>
        <p:txBody>
          <a:bodyPr wrap="square" rtlCol="0">
            <a:spAutoFit/>
          </a:bodyPr>
          <a:lstStyle/>
          <a:p>
            <a:r>
              <a:rPr lang="en-GB" baseline="30000" dirty="0"/>
              <a:t>3 </a:t>
            </a:r>
            <a:r>
              <a:rPr lang="en-GB" baseline="30000" dirty="0" err="1"/>
              <a:t>Lionello</a:t>
            </a:r>
            <a:r>
              <a:rPr lang="en-GB" baseline="30000" dirty="0"/>
              <a:t>, M., Aletta, F., &amp; Kang, J. (2020, June). A systematic review of prediction models for the experience of urban soundscapes. </a:t>
            </a:r>
            <a:r>
              <a:rPr lang="en-GB" i="1" baseline="30000" dirty="0"/>
              <a:t>Applied Acoustics. 170</a:t>
            </a:r>
            <a:r>
              <a:rPr lang="en-GB" baseline="30000" dirty="0"/>
              <a:t>.</a:t>
            </a:r>
          </a:p>
        </p:txBody>
      </p:sp>
    </p:spTree>
    <p:extLst>
      <p:ext uri="{BB962C8B-B14F-4D97-AF65-F5344CB8AC3E}">
        <p14:creationId xmlns:p14="http://schemas.microsoft.com/office/powerpoint/2010/main" val="199830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Autofit/>
          </a:bodyPr>
          <a:lstStyle/>
          <a:p>
            <a:r>
              <a:rPr lang="en-US" sz="3600" dirty="0"/>
              <a:t>Components of a Predictive Soundscape Model</a:t>
            </a:r>
          </a:p>
        </p:txBody>
      </p:sp>
      <p:sp>
        <p:nvSpPr>
          <p:cNvPr id="3" name="Text Placeholder 2">
            <a:extLst>
              <a:ext uri="{FF2B5EF4-FFF2-40B4-BE49-F238E27FC236}">
                <a16:creationId xmlns:a16="http://schemas.microsoft.com/office/drawing/2014/main" id="{86AF4B89-E86A-2662-F17C-7C9971F6F7DD}"/>
              </a:ext>
            </a:extLst>
          </p:cNvPr>
          <p:cNvSpPr>
            <a:spLocks noGrp="1"/>
          </p:cNvSpPr>
          <p:nvPr>
            <p:ph type="body" sz="quarter" idx="13"/>
          </p:nvPr>
        </p:nvSpPr>
        <p:spPr/>
        <p:txBody>
          <a:bodyPr>
            <a:normAutofit/>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Soundscape </a:t>
            </a:r>
            <a:r>
              <a:rPr lang="en-US" b="1" dirty="0"/>
              <a:t>descriptors </a:t>
            </a:r>
            <a:r>
              <a:rPr lang="en-US" dirty="0"/>
              <a:t>are measures of how people perceive the acoustic environment – e.g. perceptual attributes</a:t>
            </a:r>
          </a:p>
          <a:p>
            <a:pPr marL="457200" indent="-457200">
              <a:buFont typeface="Arial" panose="020B0604020202020204" pitchFamily="34" charset="0"/>
              <a:buChar char="•"/>
            </a:pPr>
            <a:r>
              <a:rPr lang="en-US" dirty="0"/>
              <a:t>Soundscape </a:t>
            </a:r>
            <a:r>
              <a:rPr lang="en-US" b="1" dirty="0"/>
              <a:t>indicators</a:t>
            </a:r>
            <a:r>
              <a:rPr lang="en-US" dirty="0"/>
              <a:t> are measures used to predict the value of a soundscape descriptor – e.g. </a:t>
            </a:r>
            <a:r>
              <a:rPr lang="en-US" i="1" dirty="0" err="1"/>
              <a:t>LAeq</a:t>
            </a:r>
            <a:r>
              <a:rPr lang="en-US" i="1" dirty="0"/>
              <a:t>, Loudness,</a:t>
            </a:r>
            <a:r>
              <a:rPr lang="en-US" dirty="0"/>
              <a:t> etc.</a:t>
            </a:r>
          </a:p>
          <a:p>
            <a:pPr marL="457200" indent="-457200">
              <a:buFont typeface="Arial" panose="020B0604020202020204" pitchFamily="34" charset="0"/>
              <a:buChar char="•"/>
            </a:pPr>
            <a:r>
              <a:rPr lang="en-US" dirty="0"/>
              <a:t>Soundscape </a:t>
            </a:r>
            <a:r>
              <a:rPr lang="en-US" b="1" dirty="0"/>
              <a:t>Indices</a:t>
            </a:r>
            <a:r>
              <a:rPr lang="en-US" dirty="0"/>
              <a:t> are single value scales derived from either descriptors or indicators that allow for comparison across soundscapes.</a:t>
            </a:r>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C79355B6-B547-706D-FBC9-1E40B50E5260}"/>
              </a:ext>
            </a:extLst>
          </p:cNvPr>
          <p:cNvSpPr txBox="1"/>
          <p:nvPr/>
        </p:nvSpPr>
        <p:spPr>
          <a:xfrm>
            <a:off x="286384" y="6039592"/>
            <a:ext cx="10363687" cy="461665"/>
          </a:xfrm>
          <a:prstGeom prst="rect">
            <a:avLst/>
          </a:prstGeom>
          <a:noFill/>
        </p:spPr>
        <p:txBody>
          <a:bodyPr wrap="square" rtlCol="0">
            <a:spAutoFit/>
          </a:bodyPr>
          <a:lstStyle/>
          <a:p>
            <a:r>
              <a:rPr lang="en-GB" baseline="30000" dirty="0"/>
              <a:t>2 Aletta, F., Kang, J., </a:t>
            </a:r>
            <a:r>
              <a:rPr lang="en-GB" baseline="30000" dirty="0" err="1"/>
              <a:t>Axelsson</a:t>
            </a:r>
            <a:r>
              <a:rPr lang="en-GB" baseline="30000" dirty="0"/>
              <a:t>, Ö. (2016, July). Soundscape descriptors and a conceptual framework for developing predictive soundscape models. </a:t>
            </a:r>
            <a:r>
              <a:rPr lang="en-GB" i="1" baseline="30000" dirty="0"/>
              <a:t>Landscape and Urban Planning. </a:t>
            </a:r>
            <a:r>
              <a:rPr lang="en-GB" baseline="30000" dirty="0"/>
              <a:t>149:65-74.</a:t>
            </a:r>
          </a:p>
        </p:txBody>
      </p:sp>
    </p:spTree>
    <p:extLst>
      <p:ext uri="{BB962C8B-B14F-4D97-AF65-F5344CB8AC3E}">
        <p14:creationId xmlns:p14="http://schemas.microsoft.com/office/powerpoint/2010/main" val="278071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3" presetClass="emph" presetSubtype="2" fill="hold" nodeType="withEffect">
                                  <p:stCondLst>
                                    <p:cond delay="0"/>
                                  </p:stCondLst>
                                  <p:childTnLst>
                                    <p:animClr clrSpc="rgb" dir="cw">
                                      <p:cBhvr override="childStyle">
                                        <p:cTn id="12" dur="500" fill="hold"/>
                                        <p:tgtEl>
                                          <p:spTgt spid="3">
                                            <p:txEl>
                                              <p:pRg st="1" end="1"/>
                                            </p:txEl>
                                          </p:spTgt>
                                        </p:tgtEl>
                                        <p:attrNameLst>
                                          <p:attrName>style.color</p:attrName>
                                        </p:attrNameLst>
                                      </p:cBhvr>
                                      <p:to>
                                        <a:srgbClr val="AAAAAA"/>
                                      </p:to>
                                    </p:animClr>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3">
                                            <p:txEl>
                                              <p:pRg st="2" end="2"/>
                                            </p:txEl>
                                          </p:spTgt>
                                        </p:tgtEl>
                                        <p:attrNameLst>
                                          <p:attrName>style.color</p:attrName>
                                        </p:attrNameLst>
                                      </p:cBhvr>
                                      <p:to>
                                        <a:srgbClr val="AAAAAA"/>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1F22-6010-7D25-1BC3-255B88BA75F1}"/>
              </a:ext>
            </a:extLst>
          </p:cNvPr>
          <p:cNvSpPr>
            <a:spLocks noGrp="1"/>
          </p:cNvSpPr>
          <p:nvPr>
            <p:ph type="title"/>
          </p:nvPr>
        </p:nvSpPr>
        <p:spPr/>
        <p:txBody>
          <a:bodyPr>
            <a:normAutofit fontScale="90000"/>
          </a:bodyPr>
          <a:lstStyle/>
          <a:p>
            <a:r>
              <a:rPr lang="en-US" dirty="0"/>
              <a:t>Goals</a:t>
            </a:r>
          </a:p>
        </p:txBody>
      </p:sp>
      <p:sp>
        <p:nvSpPr>
          <p:cNvPr id="3" name="Text Placeholder 2">
            <a:extLst>
              <a:ext uri="{FF2B5EF4-FFF2-40B4-BE49-F238E27FC236}">
                <a16:creationId xmlns:a16="http://schemas.microsoft.com/office/drawing/2014/main" id="{DCB3599E-2A5C-ADFF-79EA-4E97C4972A3D}"/>
              </a:ext>
            </a:extLst>
          </p:cNvPr>
          <p:cNvSpPr>
            <a:spLocks noGrp="1"/>
          </p:cNvSpPr>
          <p:nvPr>
            <p:ph type="body" sz="quarter" idx="13"/>
          </p:nvPr>
        </p:nvSpPr>
        <p:spPr>
          <a:xfrm>
            <a:off x="286384" y="1309816"/>
            <a:ext cx="11582527" cy="3392813"/>
          </a:xfrm>
        </p:spPr>
        <p:txBody>
          <a:bodyPr>
            <a:normAutofit fontScale="92500" lnSpcReduction="10000"/>
          </a:bodyPr>
          <a:lstStyle/>
          <a:p>
            <a:r>
              <a:rPr lang="en-US" dirty="0"/>
              <a:t>Before defining what form a general PSM should take, we first need to make clear what the goals of such a model are:</a:t>
            </a:r>
          </a:p>
          <a:p>
            <a:pPr marL="457200" indent="-457200">
              <a:buFont typeface="Arial" panose="020B0604020202020204" pitchFamily="34" charset="0"/>
              <a:buChar char="•"/>
            </a:pPr>
            <a:r>
              <a:rPr lang="en-US" b="1" dirty="0"/>
              <a:t>Accuracy</a:t>
            </a:r>
            <a:r>
              <a:rPr lang="en-US" dirty="0"/>
              <a:t> – to a reasonable extent, the model is successful in predicting the collective perception of a soundscape.</a:t>
            </a:r>
          </a:p>
          <a:p>
            <a:pPr marL="457200" indent="-457200">
              <a:buFont typeface="Arial" panose="020B0604020202020204" pitchFamily="34" charset="0"/>
              <a:buChar char="•"/>
            </a:pPr>
            <a:r>
              <a:rPr lang="en-US" b="1" dirty="0"/>
              <a:t>Automation</a:t>
            </a:r>
            <a:r>
              <a:rPr lang="en-US" dirty="0"/>
              <a:t> – the model can be implemented automatically.</a:t>
            </a:r>
          </a:p>
          <a:p>
            <a:pPr marL="457200" indent="-457200">
              <a:buFont typeface="Arial" panose="020B0604020202020204" pitchFamily="34" charset="0"/>
              <a:buChar char="•"/>
            </a:pPr>
            <a:r>
              <a:rPr lang="en-US" b="1" dirty="0"/>
              <a:t>Comparisons</a:t>
            </a:r>
            <a:r>
              <a:rPr lang="en-US" dirty="0"/>
              <a:t> – the model should enable us to test, score, and compare proposed interventions and designs.</a:t>
            </a:r>
            <a:endParaRPr lang="en-US" b="1" dirty="0"/>
          </a:p>
        </p:txBody>
      </p:sp>
    </p:spTree>
    <p:extLst>
      <p:ext uri="{BB962C8B-B14F-4D97-AF65-F5344CB8AC3E}">
        <p14:creationId xmlns:p14="http://schemas.microsoft.com/office/powerpoint/2010/main" val="155716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1F22-6010-7D25-1BC3-255B88BA75F1}"/>
              </a:ext>
            </a:extLst>
          </p:cNvPr>
          <p:cNvSpPr>
            <a:spLocks noGrp="1"/>
          </p:cNvSpPr>
          <p:nvPr>
            <p:ph type="title"/>
          </p:nvPr>
        </p:nvSpPr>
        <p:spPr/>
        <p:txBody>
          <a:bodyPr>
            <a:normAutofit fontScale="90000"/>
          </a:bodyPr>
          <a:lstStyle/>
          <a:p>
            <a:r>
              <a:rPr lang="en-US" dirty="0"/>
              <a:t>Constraints</a:t>
            </a:r>
          </a:p>
        </p:txBody>
      </p:sp>
      <p:sp>
        <p:nvSpPr>
          <p:cNvPr id="3" name="Text Placeholder 2">
            <a:extLst>
              <a:ext uri="{FF2B5EF4-FFF2-40B4-BE49-F238E27FC236}">
                <a16:creationId xmlns:a16="http://schemas.microsoft.com/office/drawing/2014/main" id="{DCB3599E-2A5C-ADFF-79EA-4E97C4972A3D}"/>
              </a:ext>
            </a:extLst>
          </p:cNvPr>
          <p:cNvSpPr>
            <a:spLocks noGrp="1"/>
          </p:cNvSpPr>
          <p:nvPr>
            <p:ph type="body" sz="quarter" idx="13"/>
          </p:nvPr>
        </p:nvSpPr>
        <p:spPr/>
        <p:txBody>
          <a:bodyPr>
            <a:normAutofit fontScale="92500" lnSpcReduction="20000"/>
          </a:bodyPr>
          <a:lstStyle/>
          <a:p>
            <a:pPr>
              <a:lnSpc>
                <a:spcPct val="110000"/>
              </a:lnSpc>
            </a:pPr>
            <a:r>
              <a:rPr lang="en-US" dirty="0"/>
              <a:t>These goals give rise to several constraints which the PSM must contend with:</a:t>
            </a:r>
          </a:p>
          <a:p>
            <a:pPr marL="457200" indent="-457200">
              <a:lnSpc>
                <a:spcPct val="110000"/>
              </a:lnSpc>
              <a:buFont typeface="Arial" panose="020B0604020202020204" pitchFamily="34" charset="0"/>
              <a:buChar char="•"/>
            </a:pPr>
            <a:r>
              <a:rPr lang="en-US" b="1" dirty="0"/>
              <a:t>Inputs</a:t>
            </a:r>
            <a:r>
              <a:rPr lang="en-US" dirty="0"/>
              <a:t> – The model must be based on measurable factors.</a:t>
            </a:r>
          </a:p>
          <a:p>
            <a:pPr marL="457200" indent="-457200">
              <a:lnSpc>
                <a:spcPct val="110000"/>
              </a:lnSpc>
              <a:buFont typeface="Arial" panose="020B0604020202020204" pitchFamily="34" charset="0"/>
              <a:buChar char="•"/>
            </a:pPr>
            <a:r>
              <a:rPr lang="en-US" b="1" dirty="0"/>
              <a:t>Calculation</a:t>
            </a:r>
            <a:r>
              <a:rPr lang="en-US" dirty="0"/>
              <a:t> – Any analysis of the measured data can be done automatically, without human intervention. For certain applications, this may also relate to computational time.</a:t>
            </a:r>
          </a:p>
          <a:p>
            <a:pPr marL="457200" indent="-457200">
              <a:lnSpc>
                <a:spcPct val="110000"/>
              </a:lnSpc>
              <a:buFont typeface="Arial" panose="020B0604020202020204" pitchFamily="34" charset="0"/>
              <a:buChar char="•"/>
            </a:pPr>
            <a:r>
              <a:rPr lang="en-US" b="1" dirty="0" err="1"/>
              <a:t>Generalisability</a:t>
            </a:r>
            <a:r>
              <a:rPr lang="en-US" dirty="0"/>
              <a:t> – The model must be generalizable to new locations (but not necessarily new contexts).</a:t>
            </a:r>
          </a:p>
          <a:p>
            <a:pPr marL="457200" indent="-457200">
              <a:lnSpc>
                <a:spcPct val="110000"/>
              </a:lnSpc>
              <a:buFont typeface="Arial" panose="020B0604020202020204" pitchFamily="34" charset="0"/>
              <a:buChar char="•"/>
            </a:pPr>
            <a:r>
              <a:rPr lang="en-US" b="1" dirty="0"/>
              <a:t>Robustness</a:t>
            </a:r>
            <a:r>
              <a:rPr lang="en-US" dirty="0"/>
              <a:t> – The model should be robust to missing components</a:t>
            </a:r>
            <a:endParaRPr lang="en-US" b="1" dirty="0"/>
          </a:p>
        </p:txBody>
      </p:sp>
    </p:spTree>
    <p:extLst>
      <p:ext uri="{BB962C8B-B14F-4D97-AF65-F5344CB8AC3E}">
        <p14:creationId xmlns:p14="http://schemas.microsoft.com/office/powerpoint/2010/main" val="258651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ound processing&#10;&#10;Description automatically generated">
            <a:extLst>
              <a:ext uri="{FF2B5EF4-FFF2-40B4-BE49-F238E27FC236}">
                <a16:creationId xmlns:a16="http://schemas.microsoft.com/office/drawing/2014/main" id="{6177C093-CD88-7AED-EE60-0264DE4A07E4}"/>
              </a:ext>
            </a:extLst>
          </p:cNvPr>
          <p:cNvPicPr>
            <a:picLocks noChangeAspect="1"/>
          </p:cNvPicPr>
          <p:nvPr/>
        </p:nvPicPr>
        <p:blipFill rotWithShape="1">
          <a:blip r:embed="rId2"/>
          <a:srcRect l="1354" t="7608" r="662" b="1324"/>
          <a:stretch/>
        </p:blipFill>
        <p:spPr>
          <a:xfrm>
            <a:off x="1311869" y="247851"/>
            <a:ext cx="9568262" cy="6362298"/>
          </a:xfrm>
          <a:prstGeom prst="rect">
            <a:avLst/>
          </a:prstGeom>
        </p:spPr>
      </p:pic>
      <p:sp>
        <p:nvSpPr>
          <p:cNvPr id="3" name="TextBox 2">
            <a:extLst>
              <a:ext uri="{FF2B5EF4-FFF2-40B4-BE49-F238E27FC236}">
                <a16:creationId xmlns:a16="http://schemas.microsoft.com/office/drawing/2014/main" id="{3090298D-1FB9-270D-EEC1-21FECE6FAEE5}"/>
              </a:ext>
            </a:extLst>
          </p:cNvPr>
          <p:cNvSpPr txBox="1"/>
          <p:nvPr/>
        </p:nvSpPr>
        <p:spPr>
          <a:xfrm>
            <a:off x="0" y="6519446"/>
            <a:ext cx="6096000" cy="338554"/>
          </a:xfrm>
          <a:prstGeom prst="rect">
            <a:avLst/>
          </a:prstGeom>
          <a:noFill/>
        </p:spPr>
        <p:txBody>
          <a:bodyPr wrap="square">
            <a:spAutoFit/>
          </a:bodyPr>
          <a:lstStyle/>
          <a:p>
            <a:r>
              <a:rPr lang="en-GB" sz="800" b="0" i="0" u="none" strike="noStrike" dirty="0">
                <a:solidFill>
                  <a:srgbClr val="000000"/>
                </a:solidFill>
                <a:effectLst/>
              </a:rPr>
              <a:t>A. Mitchell, “Predictive Modelling of Complex Urban Soundscapes: Enabling an engineering approach to soundscape design,” PhD Thesis, University College London, 2022. </a:t>
            </a:r>
            <a:r>
              <a:rPr lang="en-GB" sz="800" b="0" i="0" u="none" strike="noStrike" dirty="0" err="1">
                <a:solidFill>
                  <a:srgbClr val="000000"/>
                </a:solidFill>
                <a:effectLst/>
              </a:rPr>
              <a:t>doi</a:t>
            </a:r>
            <a:r>
              <a:rPr lang="en-GB" sz="800" b="0" i="0" u="none" strike="noStrike" dirty="0">
                <a:solidFill>
                  <a:srgbClr val="000000"/>
                </a:solidFill>
                <a:effectLst/>
              </a:rPr>
              <a:t>: 10.13140/RG.2.2.15590.50245.</a:t>
            </a:r>
            <a:endParaRPr lang="en-US" sz="800" dirty="0"/>
          </a:p>
        </p:txBody>
      </p:sp>
    </p:spTree>
    <p:extLst>
      <p:ext uri="{BB962C8B-B14F-4D97-AF65-F5344CB8AC3E}">
        <p14:creationId xmlns:p14="http://schemas.microsoft.com/office/powerpoint/2010/main" val="262910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ound processing&#10;&#10;Description automatically generated">
            <a:extLst>
              <a:ext uri="{FF2B5EF4-FFF2-40B4-BE49-F238E27FC236}">
                <a16:creationId xmlns:a16="http://schemas.microsoft.com/office/drawing/2014/main" id="{6177C093-CD88-7AED-EE60-0264DE4A07E4}"/>
              </a:ext>
            </a:extLst>
          </p:cNvPr>
          <p:cNvPicPr>
            <a:picLocks noChangeAspect="1"/>
          </p:cNvPicPr>
          <p:nvPr/>
        </p:nvPicPr>
        <p:blipFill rotWithShape="1">
          <a:blip r:embed="rId2">
            <a:duotone>
              <a:prstClr val="black"/>
              <a:schemeClr val="accent3">
                <a:tint val="45000"/>
                <a:satMod val="400000"/>
              </a:schemeClr>
            </a:duotone>
          </a:blip>
          <a:srcRect l="1354" t="7608" r="662" b="1324"/>
          <a:stretch/>
        </p:blipFill>
        <p:spPr>
          <a:xfrm>
            <a:off x="1311869" y="247851"/>
            <a:ext cx="9568262" cy="6362298"/>
          </a:xfrm>
          <a:prstGeom prst="rect">
            <a:avLst/>
          </a:prstGeom>
        </p:spPr>
      </p:pic>
      <p:pic>
        <p:nvPicPr>
          <p:cNvPr id="2" name="Picture 1" descr="A diagram of sound processing&#10;&#10;Description automatically generated">
            <a:extLst>
              <a:ext uri="{FF2B5EF4-FFF2-40B4-BE49-F238E27FC236}">
                <a16:creationId xmlns:a16="http://schemas.microsoft.com/office/drawing/2014/main" id="{FB9EDE65-6809-1A0B-C40B-AA1FFB0361F2}"/>
              </a:ext>
            </a:extLst>
          </p:cNvPr>
          <p:cNvPicPr>
            <a:picLocks noChangeAspect="1"/>
          </p:cNvPicPr>
          <p:nvPr/>
        </p:nvPicPr>
        <p:blipFill rotWithShape="1">
          <a:blip r:embed="rId2"/>
          <a:srcRect l="2409" t="18802" r="67331" b="2391"/>
          <a:stretch/>
        </p:blipFill>
        <p:spPr>
          <a:xfrm>
            <a:off x="1414913" y="1029903"/>
            <a:ext cx="2954955" cy="5505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3604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B401801-B065-2573-FA03-EA0BFCD89D73}"/>
              </a:ext>
            </a:extLst>
          </p:cNvPr>
          <p:cNvSpPr>
            <a:spLocks noGrp="1"/>
          </p:cNvSpPr>
          <p:nvPr>
            <p:ph type="body" sz="quarter" idx="13"/>
          </p:nvPr>
        </p:nvSpPr>
        <p:spPr>
          <a:xfrm>
            <a:off x="286384" y="1309816"/>
            <a:ext cx="11582527" cy="2845325"/>
          </a:xfrm>
        </p:spPr>
        <p:txBody>
          <a:bodyPr/>
          <a:lstStyle/>
          <a:p>
            <a:r>
              <a:rPr lang="en-US" dirty="0"/>
              <a:t>“In practice, noise abatement is a reactive approach to sound. […] This makes noise abatement comparable to waste management. Sound is deemed a harmful waste product of human activity that must be removed.”</a:t>
            </a:r>
          </a:p>
          <a:p>
            <a:r>
              <a:rPr lang="en-US" dirty="0"/>
              <a:t>-</a:t>
            </a:r>
            <a:r>
              <a:rPr lang="en-GB" sz="2800" dirty="0"/>
              <a:t>- </a:t>
            </a:r>
            <a:r>
              <a:rPr lang="en-GB" sz="2800" dirty="0" err="1"/>
              <a:t>Östen</a:t>
            </a:r>
            <a:r>
              <a:rPr lang="en-GB" sz="2800" dirty="0"/>
              <a:t> </a:t>
            </a:r>
            <a:r>
              <a:rPr lang="en-GB" sz="2800" dirty="0" err="1"/>
              <a:t>Axelsson</a:t>
            </a:r>
            <a:r>
              <a:rPr lang="en-GB" sz="2800" dirty="0"/>
              <a:t> (2020)</a:t>
            </a:r>
          </a:p>
          <a:p>
            <a:endParaRPr lang="en-US" dirty="0"/>
          </a:p>
        </p:txBody>
      </p:sp>
      <p:sp>
        <p:nvSpPr>
          <p:cNvPr id="6" name="TextBox 5">
            <a:extLst>
              <a:ext uri="{FF2B5EF4-FFF2-40B4-BE49-F238E27FC236}">
                <a16:creationId xmlns:a16="http://schemas.microsoft.com/office/drawing/2014/main" id="{8D5645CF-B1FF-01B9-A854-0BEA92A1F1CB}"/>
              </a:ext>
            </a:extLst>
          </p:cNvPr>
          <p:cNvSpPr txBox="1"/>
          <p:nvPr/>
        </p:nvSpPr>
        <p:spPr>
          <a:xfrm>
            <a:off x="323089" y="4155141"/>
            <a:ext cx="8662801" cy="256480"/>
          </a:xfrm>
          <a:prstGeom prst="rect">
            <a:avLst/>
          </a:prstGeom>
          <a:noFill/>
        </p:spPr>
        <p:txBody>
          <a:bodyPr wrap="square" rtlCol="0">
            <a:spAutoFit/>
          </a:bodyPr>
          <a:lstStyle/>
          <a:p>
            <a:r>
              <a:rPr lang="en-GB" sz="1600" baseline="30000" dirty="0"/>
              <a:t>1 </a:t>
            </a:r>
            <a:r>
              <a:rPr lang="en-GB" sz="1600" baseline="30000" dirty="0" err="1"/>
              <a:t>Axelsson</a:t>
            </a:r>
            <a:r>
              <a:rPr lang="en-GB" sz="1600" baseline="30000" dirty="0"/>
              <a:t>, Ö. (2020, August). Soundscape revisited. </a:t>
            </a:r>
            <a:r>
              <a:rPr lang="en-GB" sz="1600" i="1" baseline="30000" dirty="0"/>
              <a:t>Journal of Urban Design, 25</a:t>
            </a:r>
            <a:r>
              <a:rPr lang="en-GB" sz="1600" baseline="30000" dirty="0"/>
              <a:t>(5), 551-555. </a:t>
            </a:r>
            <a:r>
              <a:rPr lang="en-GB" sz="1600" baseline="30000" dirty="0" err="1"/>
              <a:t>doi</a:t>
            </a:r>
            <a:r>
              <a:rPr lang="en-GB" sz="1600" baseline="30000" dirty="0"/>
              <a:t>: 10.1080/13574809.2020.1810006</a:t>
            </a:r>
          </a:p>
        </p:txBody>
      </p:sp>
    </p:spTree>
    <p:extLst>
      <p:ext uri="{BB962C8B-B14F-4D97-AF65-F5344CB8AC3E}">
        <p14:creationId xmlns:p14="http://schemas.microsoft.com/office/powerpoint/2010/main" val="1558811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ound processing&#10;&#10;Description automatically generated">
            <a:extLst>
              <a:ext uri="{FF2B5EF4-FFF2-40B4-BE49-F238E27FC236}">
                <a16:creationId xmlns:a16="http://schemas.microsoft.com/office/drawing/2014/main" id="{6177C093-CD88-7AED-EE60-0264DE4A07E4}"/>
              </a:ext>
            </a:extLst>
          </p:cNvPr>
          <p:cNvPicPr>
            <a:picLocks noChangeAspect="1"/>
          </p:cNvPicPr>
          <p:nvPr/>
        </p:nvPicPr>
        <p:blipFill rotWithShape="1">
          <a:blip r:embed="rId2">
            <a:duotone>
              <a:prstClr val="black"/>
              <a:schemeClr val="accent3">
                <a:tint val="45000"/>
                <a:satMod val="400000"/>
              </a:schemeClr>
            </a:duotone>
          </a:blip>
          <a:srcRect l="1354" t="7608" r="662" b="1324"/>
          <a:stretch/>
        </p:blipFill>
        <p:spPr>
          <a:xfrm>
            <a:off x="1311869" y="247851"/>
            <a:ext cx="9568262" cy="6362298"/>
          </a:xfrm>
          <a:prstGeom prst="rect">
            <a:avLst/>
          </a:prstGeom>
        </p:spPr>
      </p:pic>
      <p:pic>
        <p:nvPicPr>
          <p:cNvPr id="2" name="Picture 1" descr="A diagram of sound processing&#10;&#10;Description automatically generated">
            <a:extLst>
              <a:ext uri="{FF2B5EF4-FFF2-40B4-BE49-F238E27FC236}">
                <a16:creationId xmlns:a16="http://schemas.microsoft.com/office/drawing/2014/main" id="{FB9EDE65-6809-1A0B-C40B-AA1FFB0361F2}"/>
              </a:ext>
            </a:extLst>
          </p:cNvPr>
          <p:cNvPicPr>
            <a:picLocks noChangeAspect="1"/>
          </p:cNvPicPr>
          <p:nvPr/>
        </p:nvPicPr>
        <p:blipFill rotWithShape="1">
          <a:blip r:embed="rId2"/>
          <a:srcRect l="32768" t="18802" r="49654" b="21265"/>
          <a:stretch/>
        </p:blipFill>
        <p:spPr>
          <a:xfrm>
            <a:off x="4379495" y="1029903"/>
            <a:ext cx="1716505" cy="41869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947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ound processing&#10;&#10;Description automatically generated">
            <a:extLst>
              <a:ext uri="{FF2B5EF4-FFF2-40B4-BE49-F238E27FC236}">
                <a16:creationId xmlns:a16="http://schemas.microsoft.com/office/drawing/2014/main" id="{6177C093-CD88-7AED-EE60-0264DE4A07E4}"/>
              </a:ext>
            </a:extLst>
          </p:cNvPr>
          <p:cNvPicPr>
            <a:picLocks noChangeAspect="1"/>
          </p:cNvPicPr>
          <p:nvPr/>
        </p:nvPicPr>
        <p:blipFill rotWithShape="1">
          <a:blip r:embed="rId2">
            <a:duotone>
              <a:prstClr val="black"/>
              <a:schemeClr val="accent3">
                <a:tint val="45000"/>
                <a:satMod val="400000"/>
              </a:schemeClr>
            </a:duotone>
          </a:blip>
          <a:srcRect l="1354" t="7608" r="662" b="1324"/>
          <a:stretch/>
        </p:blipFill>
        <p:spPr>
          <a:xfrm>
            <a:off x="1311869" y="247851"/>
            <a:ext cx="9568262" cy="6362298"/>
          </a:xfrm>
          <a:prstGeom prst="rect">
            <a:avLst/>
          </a:prstGeom>
        </p:spPr>
      </p:pic>
      <p:pic>
        <p:nvPicPr>
          <p:cNvPr id="2" name="Picture 1" descr="A diagram of sound processing&#10;&#10;Description automatically generated">
            <a:extLst>
              <a:ext uri="{FF2B5EF4-FFF2-40B4-BE49-F238E27FC236}">
                <a16:creationId xmlns:a16="http://schemas.microsoft.com/office/drawing/2014/main" id="{FB9EDE65-6809-1A0B-C40B-AA1FFB0361F2}"/>
              </a:ext>
            </a:extLst>
          </p:cNvPr>
          <p:cNvPicPr>
            <a:picLocks noChangeAspect="1"/>
          </p:cNvPicPr>
          <p:nvPr/>
        </p:nvPicPr>
        <p:blipFill rotWithShape="1">
          <a:blip r:embed="rId2"/>
          <a:srcRect l="32768" t="18802" r="31550" b="5696"/>
          <a:stretch/>
        </p:blipFill>
        <p:spPr>
          <a:xfrm>
            <a:off x="4379495" y="1029903"/>
            <a:ext cx="3484345" cy="5274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4682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sound processing&#10;&#10;Description automatically generated">
            <a:extLst>
              <a:ext uri="{FF2B5EF4-FFF2-40B4-BE49-F238E27FC236}">
                <a16:creationId xmlns:a16="http://schemas.microsoft.com/office/drawing/2014/main" id="{6177C093-CD88-7AED-EE60-0264DE4A07E4}"/>
              </a:ext>
            </a:extLst>
          </p:cNvPr>
          <p:cNvPicPr>
            <a:picLocks noChangeAspect="1"/>
          </p:cNvPicPr>
          <p:nvPr/>
        </p:nvPicPr>
        <p:blipFill rotWithShape="1">
          <a:blip r:embed="rId2">
            <a:duotone>
              <a:prstClr val="black"/>
              <a:schemeClr val="accent3">
                <a:tint val="45000"/>
                <a:satMod val="400000"/>
              </a:schemeClr>
            </a:duotone>
          </a:blip>
          <a:srcRect l="1354" t="7608" r="662" b="1324"/>
          <a:stretch/>
        </p:blipFill>
        <p:spPr>
          <a:xfrm>
            <a:off x="1311869" y="247851"/>
            <a:ext cx="9568262" cy="6362298"/>
          </a:xfrm>
          <a:prstGeom prst="rect">
            <a:avLst/>
          </a:prstGeom>
        </p:spPr>
      </p:pic>
      <p:pic>
        <p:nvPicPr>
          <p:cNvPr id="2" name="Picture 1" descr="A diagram of sound processing&#10;&#10;Description automatically generated">
            <a:extLst>
              <a:ext uri="{FF2B5EF4-FFF2-40B4-BE49-F238E27FC236}">
                <a16:creationId xmlns:a16="http://schemas.microsoft.com/office/drawing/2014/main" id="{FB9EDE65-6809-1A0B-C40B-AA1FFB0361F2}"/>
              </a:ext>
            </a:extLst>
          </p:cNvPr>
          <p:cNvPicPr>
            <a:picLocks noChangeAspect="1"/>
          </p:cNvPicPr>
          <p:nvPr/>
        </p:nvPicPr>
        <p:blipFill rotWithShape="1">
          <a:blip r:embed="rId2"/>
          <a:srcRect l="68647" t="18801" r="1585" b="1323"/>
          <a:stretch/>
        </p:blipFill>
        <p:spPr>
          <a:xfrm>
            <a:off x="7883091" y="1029903"/>
            <a:ext cx="2906829" cy="5580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0755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D0B0-0FB2-03D0-F808-D56518CC2AEB}"/>
              </a:ext>
            </a:extLst>
          </p:cNvPr>
          <p:cNvSpPr>
            <a:spLocks noGrp="1"/>
          </p:cNvSpPr>
          <p:nvPr>
            <p:ph type="title"/>
          </p:nvPr>
        </p:nvSpPr>
        <p:spPr/>
        <p:txBody>
          <a:bodyPr>
            <a:normAutofit fontScale="90000"/>
          </a:bodyPr>
          <a:lstStyle/>
          <a:p>
            <a:r>
              <a:rPr lang="en-US" dirty="0"/>
              <a:t>An application case study – COVID-19 Lockdown</a:t>
            </a:r>
          </a:p>
        </p:txBody>
      </p:sp>
      <p:pic>
        <p:nvPicPr>
          <p:cNvPr id="7" name="Picture Placeholder 6" descr="A graph with colored lines and dots&#10;&#10;Description automatically generated">
            <a:extLst>
              <a:ext uri="{FF2B5EF4-FFF2-40B4-BE49-F238E27FC236}">
                <a16:creationId xmlns:a16="http://schemas.microsoft.com/office/drawing/2014/main" id="{27D1F07C-80B6-2875-5D4C-37D10FE905FC}"/>
              </a:ext>
            </a:extLst>
          </p:cNvPr>
          <p:cNvPicPr>
            <a:picLocks noGrp="1" noChangeAspect="1"/>
          </p:cNvPicPr>
          <p:nvPr>
            <p:ph type="pic" sz="quarter" idx="15"/>
          </p:nvPr>
        </p:nvPicPr>
        <p:blipFill rotWithShape="1">
          <a:blip r:embed="rId3"/>
          <a:srcRect l="-13" t="-273" r="13" b="49991"/>
          <a:stretch/>
        </p:blipFill>
        <p:spPr>
          <a:xfrm>
            <a:off x="930443" y="1427441"/>
            <a:ext cx="4700337" cy="4244707"/>
          </a:xfrm>
          <a:prstGeom prst="rect">
            <a:avLst/>
          </a:prstGeom>
          <a:ln>
            <a:noFill/>
          </a:ln>
          <a:effectLst>
            <a:outerShdw blurRad="292100" dist="139700" dir="2700000" algn="tl" rotWithShape="0">
              <a:srgbClr val="333333">
                <a:alpha val="65000"/>
              </a:srgbClr>
            </a:outerShdw>
          </a:effectLst>
        </p:spPr>
      </p:pic>
      <p:pic>
        <p:nvPicPr>
          <p:cNvPr id="8" name="Picture Placeholder 6" descr="A graph with colored lines and dots&#10;&#10;Description automatically generated">
            <a:extLst>
              <a:ext uri="{FF2B5EF4-FFF2-40B4-BE49-F238E27FC236}">
                <a16:creationId xmlns:a16="http://schemas.microsoft.com/office/drawing/2014/main" id="{7364C626-FBB8-4B68-6464-93FF706642EC}"/>
              </a:ext>
            </a:extLst>
          </p:cNvPr>
          <p:cNvPicPr>
            <a:picLocks noChangeAspect="1"/>
          </p:cNvPicPr>
          <p:nvPr/>
        </p:nvPicPr>
        <p:blipFill rotWithShape="1">
          <a:blip r:embed="rId3"/>
          <a:srcRect l="-303" t="50329" r="303" b="-158"/>
          <a:stretch/>
        </p:blipFill>
        <p:spPr>
          <a:xfrm>
            <a:off x="6561221" y="1465661"/>
            <a:ext cx="4700337" cy="420648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0F586F8-0309-D0E0-45E4-796DE9F9BD0C}"/>
              </a:ext>
            </a:extLst>
          </p:cNvPr>
          <p:cNvSpPr txBox="1"/>
          <p:nvPr/>
        </p:nvSpPr>
        <p:spPr>
          <a:xfrm>
            <a:off x="286385" y="5978647"/>
            <a:ext cx="10363687" cy="830997"/>
          </a:xfrm>
          <a:prstGeom prst="rect">
            <a:avLst/>
          </a:prstGeom>
          <a:noFill/>
        </p:spPr>
        <p:txBody>
          <a:bodyPr wrap="square" rtlCol="0">
            <a:spAutoFit/>
          </a:bodyPr>
          <a:lstStyle/>
          <a:p>
            <a:r>
              <a:rPr lang="en-GB" baseline="30000" dirty="0"/>
              <a:t>From Mitchell et al. (2021). Investigating urban soundscapes of the COVID-19 lockdown: A predictive soundscape modelling approach. </a:t>
            </a:r>
            <a:r>
              <a:rPr lang="en-GB" i="1" baseline="30000" dirty="0"/>
              <a:t>The Journal of the Acoustical Society of America</a:t>
            </a:r>
            <a:r>
              <a:rPr lang="en-GB" baseline="30000" dirty="0"/>
              <a:t>, 150(6):4474-4488.</a:t>
            </a:r>
          </a:p>
          <a:p>
            <a:r>
              <a:rPr lang="en-GB" baseline="30000" dirty="0"/>
              <a:t>See also </a:t>
            </a:r>
            <a:r>
              <a:rPr lang="en-GB" baseline="30000" dirty="0" err="1"/>
              <a:t>Watcharasupat</a:t>
            </a:r>
            <a:r>
              <a:rPr lang="en-GB" baseline="30000" dirty="0"/>
              <a:t>, K., et al. (2022). Autonomous in-situ soundscape augmentation via joint selection of masker and gain. </a:t>
            </a:r>
            <a:r>
              <a:rPr lang="en-GB" i="1" baseline="30000" dirty="0"/>
              <a:t>IEEE Signal Processing Letters, </a:t>
            </a:r>
            <a:r>
              <a:rPr lang="en-GB" baseline="30000" dirty="0"/>
              <a:t>29:1749-1753.</a:t>
            </a:r>
          </a:p>
        </p:txBody>
      </p:sp>
    </p:spTree>
    <p:extLst>
      <p:ext uri="{BB962C8B-B14F-4D97-AF65-F5344CB8AC3E}">
        <p14:creationId xmlns:p14="http://schemas.microsoft.com/office/powerpoint/2010/main" val="1924937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3CFB-794F-1D91-B750-8E58D7BC1F7A}"/>
              </a:ext>
            </a:extLst>
          </p:cNvPr>
          <p:cNvSpPr>
            <a:spLocks noGrp="1"/>
          </p:cNvSpPr>
          <p:nvPr>
            <p:ph type="title"/>
          </p:nvPr>
        </p:nvSpPr>
        <p:spPr>
          <a:xfrm>
            <a:off x="304736" y="2490245"/>
            <a:ext cx="11582527" cy="605790"/>
          </a:xfrm>
        </p:spPr>
        <p:txBody>
          <a:bodyPr>
            <a:noAutofit/>
          </a:bodyPr>
          <a:lstStyle/>
          <a:p>
            <a:pPr algn="ctr"/>
            <a:r>
              <a:rPr lang="en-US" sz="5400" dirty="0"/>
              <a:t>Measuring and Representing Soundscape Perception Data</a:t>
            </a:r>
          </a:p>
        </p:txBody>
      </p:sp>
    </p:spTree>
    <p:extLst>
      <p:ext uri="{BB962C8B-B14F-4D97-AF65-F5344CB8AC3E}">
        <p14:creationId xmlns:p14="http://schemas.microsoft.com/office/powerpoint/2010/main" val="1428740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2700-E807-3270-6F5C-FA05490658A3}"/>
              </a:ext>
            </a:extLst>
          </p:cNvPr>
          <p:cNvSpPr>
            <a:spLocks noGrp="1"/>
          </p:cNvSpPr>
          <p:nvPr>
            <p:ph type="title"/>
          </p:nvPr>
        </p:nvSpPr>
        <p:spPr>
          <a:xfrm>
            <a:off x="286384" y="1340596"/>
            <a:ext cx="11582527" cy="605790"/>
          </a:xfrm>
        </p:spPr>
        <p:txBody>
          <a:bodyPr>
            <a:noAutofit/>
          </a:bodyPr>
          <a:lstStyle/>
          <a:p>
            <a:r>
              <a:rPr lang="en-US" sz="6000" dirty="0"/>
              <a:t>Soundscape Database and Protocol</a:t>
            </a:r>
          </a:p>
        </p:txBody>
      </p:sp>
      <p:sp>
        <p:nvSpPr>
          <p:cNvPr id="3" name="Text Placeholder 2">
            <a:extLst>
              <a:ext uri="{FF2B5EF4-FFF2-40B4-BE49-F238E27FC236}">
                <a16:creationId xmlns:a16="http://schemas.microsoft.com/office/drawing/2014/main" id="{74364C6A-FCC5-327A-27CB-1F5023B44B5B}"/>
              </a:ext>
            </a:extLst>
          </p:cNvPr>
          <p:cNvSpPr>
            <a:spLocks noGrp="1"/>
          </p:cNvSpPr>
          <p:nvPr>
            <p:ph type="body" sz="quarter" idx="13"/>
          </p:nvPr>
        </p:nvSpPr>
        <p:spPr>
          <a:xfrm>
            <a:off x="286384" y="2763520"/>
            <a:ext cx="11582527" cy="1788160"/>
          </a:xfrm>
        </p:spPr>
        <p:txBody>
          <a:bodyPr>
            <a:normAutofit lnSpcReduction="10000"/>
          </a:bodyPr>
          <a:lstStyle/>
          <a:p>
            <a:r>
              <a:rPr lang="en-US" sz="2400" dirty="0"/>
              <a:t>For more detailed information, see:</a:t>
            </a:r>
          </a:p>
          <a:p>
            <a:r>
              <a:rPr lang="en-GB" sz="2400" dirty="0"/>
              <a:t>Mitchell, A.; </a:t>
            </a:r>
            <a:r>
              <a:rPr lang="en-GB" sz="2400" dirty="0" err="1"/>
              <a:t>Oberman</a:t>
            </a:r>
            <a:r>
              <a:rPr lang="en-GB" sz="2400" dirty="0"/>
              <a:t>, T.; et al.. </a:t>
            </a:r>
            <a:r>
              <a:rPr lang="en-GB" sz="2400" b="1" dirty="0"/>
              <a:t>The Soundscape Indices (SSID) Protocol: A Method for Urban Soundscape Surveys—Questionnaires with Acoustical and Contextual Information</a:t>
            </a:r>
            <a:r>
              <a:rPr lang="en-GB" sz="2400" dirty="0"/>
              <a:t>. Appl. Sci. 2020, 10, 2397.</a:t>
            </a:r>
          </a:p>
          <a:p>
            <a:endParaRPr lang="en-US" sz="2400" dirty="0"/>
          </a:p>
        </p:txBody>
      </p:sp>
    </p:spTree>
    <p:extLst>
      <p:ext uri="{BB962C8B-B14F-4D97-AF65-F5344CB8AC3E}">
        <p14:creationId xmlns:p14="http://schemas.microsoft.com/office/powerpoint/2010/main" val="214508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DA10-86A4-3D42-5DF1-D46570BECADB}"/>
              </a:ext>
            </a:extLst>
          </p:cNvPr>
          <p:cNvSpPr>
            <a:spLocks noGrp="1"/>
          </p:cNvSpPr>
          <p:nvPr>
            <p:ph type="title"/>
          </p:nvPr>
        </p:nvSpPr>
        <p:spPr/>
        <p:txBody>
          <a:bodyPr>
            <a:normAutofit fontScale="90000"/>
          </a:bodyPr>
          <a:lstStyle/>
          <a:p>
            <a:r>
              <a:rPr lang="en-US" dirty="0"/>
              <a:t>The International Soundscape Database (ISD)</a:t>
            </a:r>
          </a:p>
        </p:txBody>
      </p:sp>
      <p:sp>
        <p:nvSpPr>
          <p:cNvPr id="6" name="Text Placeholder 5">
            <a:extLst>
              <a:ext uri="{FF2B5EF4-FFF2-40B4-BE49-F238E27FC236}">
                <a16:creationId xmlns:a16="http://schemas.microsoft.com/office/drawing/2014/main" id="{6AC99D12-CAE8-8F39-7BB7-AB75A6DFEABF}"/>
              </a:ext>
            </a:extLst>
          </p:cNvPr>
          <p:cNvSpPr>
            <a:spLocks noGrp="1"/>
          </p:cNvSpPr>
          <p:nvPr>
            <p:ph type="body" sz="quarter" idx="13"/>
          </p:nvPr>
        </p:nvSpPr>
        <p:spPr/>
        <p:txBody>
          <a:bodyPr/>
          <a:lstStyle/>
          <a:p>
            <a:r>
              <a:rPr lang="en-GB" dirty="0"/>
              <a:t>To demonstrate the methods we’ll be talking about, we’ll use the ISD as an example</a:t>
            </a:r>
          </a:p>
          <a:p>
            <a:r>
              <a:rPr lang="en-GB" dirty="0"/>
              <a:t>An initial version of the ISD has already been published on </a:t>
            </a:r>
            <a:r>
              <a:rPr lang="en-GB" dirty="0" err="1"/>
              <a:t>Zenodo</a:t>
            </a:r>
            <a:r>
              <a:rPr lang="en-GB" dirty="0"/>
              <a:t>. This version contains survey and acoustic data from 13 locations in London and Venice</a:t>
            </a:r>
          </a:p>
          <a:p>
            <a:endParaRPr lang="en-US" dirty="0"/>
          </a:p>
        </p:txBody>
      </p:sp>
      <p:pic>
        <p:nvPicPr>
          <p:cNvPr id="8" name="Content Placeholder 8">
            <a:extLst>
              <a:ext uri="{FF2B5EF4-FFF2-40B4-BE49-F238E27FC236}">
                <a16:creationId xmlns:a16="http://schemas.microsoft.com/office/drawing/2014/main" id="{C17EF326-ECB2-BAAE-CF1B-4D7D29690FEC}"/>
              </a:ext>
            </a:extLst>
          </p:cNvPr>
          <p:cNvPicPr>
            <a:picLocks noChangeAspect="1"/>
          </p:cNvPicPr>
          <p:nvPr/>
        </p:nvPicPr>
        <p:blipFill>
          <a:blip r:embed="rId2"/>
          <a:stretch>
            <a:fillRect/>
          </a:stretch>
        </p:blipFill>
        <p:spPr>
          <a:xfrm>
            <a:off x="6094800" y="1400176"/>
            <a:ext cx="5477768" cy="3976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7697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E98EF-A3EE-51AA-6486-DA51356CB52F}"/>
              </a:ext>
            </a:extLst>
          </p:cNvPr>
          <p:cNvPicPr>
            <a:picLocks noChangeAspect="1"/>
          </p:cNvPicPr>
          <p:nvPr/>
        </p:nvPicPr>
        <p:blipFill rotWithShape="1">
          <a:blip r:embed="rId2"/>
          <a:srcRect t="53049"/>
          <a:stretch/>
        </p:blipFill>
        <p:spPr>
          <a:xfrm>
            <a:off x="441542" y="500055"/>
            <a:ext cx="5654458" cy="276440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6809B8-9626-E8DC-29C6-F8E48F2DC845}"/>
              </a:ext>
            </a:extLst>
          </p:cNvPr>
          <p:cNvPicPr>
            <a:picLocks noChangeAspect="1"/>
          </p:cNvPicPr>
          <p:nvPr/>
        </p:nvPicPr>
        <p:blipFill rotWithShape="1">
          <a:blip r:embed="rId3"/>
          <a:srcRect r="10336"/>
          <a:stretch/>
        </p:blipFill>
        <p:spPr>
          <a:xfrm>
            <a:off x="6620733" y="686051"/>
            <a:ext cx="5327968" cy="333635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BF4A7979-0688-B554-B32B-B970459530CB}"/>
              </a:ext>
            </a:extLst>
          </p:cNvPr>
          <p:cNvSpPr txBox="1"/>
          <p:nvPr/>
        </p:nvSpPr>
        <p:spPr>
          <a:xfrm>
            <a:off x="1473325" y="90632"/>
            <a:ext cx="3583358" cy="338554"/>
          </a:xfrm>
          <a:prstGeom prst="rect">
            <a:avLst/>
          </a:prstGeom>
          <a:noFill/>
        </p:spPr>
        <p:txBody>
          <a:bodyPr wrap="square" rtlCol="0">
            <a:spAutoFit/>
          </a:bodyPr>
          <a:lstStyle/>
          <a:p>
            <a:r>
              <a:rPr lang="en-GB" sz="1600" b="1" i="1" dirty="0">
                <a:latin typeface="Arial" charset="0"/>
                <a:ea typeface="Arial" charset="0"/>
                <a:cs typeface="Arial" charset="0"/>
              </a:rPr>
              <a:t>Perceived Affective Quality (PAQs)</a:t>
            </a:r>
          </a:p>
        </p:txBody>
      </p:sp>
      <p:sp>
        <p:nvSpPr>
          <p:cNvPr id="8" name="TextBox 7">
            <a:extLst>
              <a:ext uri="{FF2B5EF4-FFF2-40B4-BE49-F238E27FC236}">
                <a16:creationId xmlns:a16="http://schemas.microsoft.com/office/drawing/2014/main" id="{4C2F4173-9132-4FE3-1BDA-804637582CB4}"/>
              </a:ext>
            </a:extLst>
          </p:cNvPr>
          <p:cNvSpPr txBox="1"/>
          <p:nvPr/>
        </p:nvSpPr>
        <p:spPr>
          <a:xfrm>
            <a:off x="8212657" y="259909"/>
            <a:ext cx="2144120" cy="338554"/>
          </a:xfrm>
          <a:prstGeom prst="rect">
            <a:avLst/>
          </a:prstGeom>
          <a:noFill/>
        </p:spPr>
        <p:txBody>
          <a:bodyPr wrap="square" rtlCol="0">
            <a:spAutoFit/>
          </a:bodyPr>
          <a:lstStyle/>
          <a:p>
            <a:r>
              <a:rPr lang="en-GB" sz="1600" b="1" i="1" dirty="0">
                <a:latin typeface="Arial" charset="0"/>
                <a:ea typeface="Arial" charset="0"/>
                <a:cs typeface="Arial" charset="0"/>
              </a:rPr>
              <a:t>Overall soundscape</a:t>
            </a:r>
          </a:p>
        </p:txBody>
      </p:sp>
      <p:pic>
        <p:nvPicPr>
          <p:cNvPr id="9" name="Picture 8">
            <a:extLst>
              <a:ext uri="{FF2B5EF4-FFF2-40B4-BE49-F238E27FC236}">
                <a16:creationId xmlns:a16="http://schemas.microsoft.com/office/drawing/2014/main" id="{D0B7494F-CF24-7831-7595-C98315F0B0FE}"/>
              </a:ext>
            </a:extLst>
          </p:cNvPr>
          <p:cNvPicPr>
            <a:picLocks noChangeAspect="1"/>
          </p:cNvPicPr>
          <p:nvPr/>
        </p:nvPicPr>
        <p:blipFill>
          <a:blip r:embed="rId4"/>
          <a:stretch>
            <a:fillRect/>
          </a:stretch>
        </p:blipFill>
        <p:spPr>
          <a:xfrm>
            <a:off x="441542" y="3642212"/>
            <a:ext cx="5646924" cy="262206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CDFC4A2-4185-EC92-D503-3A76E0F6AA41}"/>
              </a:ext>
            </a:extLst>
          </p:cNvPr>
          <p:cNvSpPr txBox="1"/>
          <p:nvPr/>
        </p:nvSpPr>
        <p:spPr>
          <a:xfrm>
            <a:off x="2380919" y="3356526"/>
            <a:ext cx="1768170" cy="338554"/>
          </a:xfrm>
          <a:prstGeom prst="rect">
            <a:avLst/>
          </a:prstGeom>
          <a:noFill/>
        </p:spPr>
        <p:txBody>
          <a:bodyPr wrap="square" rtlCol="0">
            <a:spAutoFit/>
          </a:bodyPr>
          <a:lstStyle/>
          <a:p>
            <a:r>
              <a:rPr lang="en-GB" sz="1600" b="1" i="1" dirty="0">
                <a:latin typeface="Arial" charset="0"/>
                <a:ea typeface="Arial" charset="0"/>
                <a:cs typeface="Arial" charset="0"/>
              </a:rPr>
              <a:t>Sound Sources</a:t>
            </a:r>
          </a:p>
        </p:txBody>
      </p:sp>
    </p:spTree>
    <p:extLst>
      <p:ext uri="{BB962C8B-B14F-4D97-AF65-F5344CB8AC3E}">
        <p14:creationId xmlns:p14="http://schemas.microsoft.com/office/powerpoint/2010/main" val="4291533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01B1-F557-4631-90F8-AC946781DAC9}"/>
              </a:ext>
            </a:extLst>
          </p:cNvPr>
          <p:cNvSpPr>
            <a:spLocks noGrp="1"/>
          </p:cNvSpPr>
          <p:nvPr>
            <p:ph type="title"/>
          </p:nvPr>
        </p:nvSpPr>
        <p:spPr>
          <a:xfrm>
            <a:off x="306705" y="2231780"/>
            <a:ext cx="3350895" cy="605790"/>
          </a:xfrm>
        </p:spPr>
        <p:txBody>
          <a:bodyPr vert="horz" lIns="91440" tIns="45720" rIns="91440" bIns="45720" rtlCol="0" anchor="t">
            <a:normAutofit fontScale="90000"/>
          </a:bodyPr>
          <a:lstStyle/>
          <a:p>
            <a:r>
              <a:rPr lang="en-US" sz="3700" dirty="0">
                <a:solidFill>
                  <a:srgbClr val="000000"/>
                </a:solidFill>
                <a:latin typeface="+mj-lt"/>
                <a:cs typeface="+mj-cs"/>
              </a:rPr>
              <a:t>The Circumplex Model of Soundscape Perception</a:t>
            </a:r>
          </a:p>
        </p:txBody>
      </p:sp>
      <p:pic>
        <p:nvPicPr>
          <p:cNvPr id="7" name="Content Placeholder 6">
            <a:extLst>
              <a:ext uri="{FF2B5EF4-FFF2-40B4-BE49-F238E27FC236}">
                <a16:creationId xmlns:a16="http://schemas.microsoft.com/office/drawing/2014/main" id="{9B68B09A-9812-4BE1-94B8-75A94BFB3580}"/>
              </a:ext>
            </a:extLst>
          </p:cNvPr>
          <p:cNvPicPr>
            <a:picLocks noGrp="1" noChangeAspect="1"/>
          </p:cNvPicPr>
          <p:nvPr>
            <p:ph idx="4294967295"/>
          </p:nvPr>
        </p:nvPicPr>
        <p:blipFill rotWithShape="1">
          <a:blip r:embed="rId3"/>
          <a:srcRect t="869" r="-1" b="30"/>
          <a:stretch/>
        </p:blipFill>
        <p:spPr>
          <a:xfrm>
            <a:off x="4476750" y="80963"/>
            <a:ext cx="7715250" cy="6308725"/>
          </a:xfrm>
          <a:prstGeom prst="rect">
            <a:avLst/>
          </a:prstGeom>
        </p:spPr>
      </p:pic>
      <p:sp>
        <p:nvSpPr>
          <p:cNvPr id="6" name="Slide Number Placeholder 5">
            <a:extLst>
              <a:ext uri="{FF2B5EF4-FFF2-40B4-BE49-F238E27FC236}">
                <a16:creationId xmlns:a16="http://schemas.microsoft.com/office/drawing/2014/main" id="{7E551ED4-204A-46CD-9CD2-C9577EC4A47B}"/>
              </a:ext>
            </a:extLst>
          </p:cNvPr>
          <p:cNvSpPr>
            <a:spLocks noGrp="1"/>
          </p:cNvSpPr>
          <p:nvPr>
            <p:ph type="sldNum" sz="quarter" idx="4294967295"/>
          </p:nvPr>
        </p:nvSpPr>
        <p:spPr>
          <a:xfrm>
            <a:off x="11620500" y="6223000"/>
            <a:ext cx="571500" cy="314325"/>
          </a:xfrm>
          <a:prstGeom prst="rect">
            <a:avLst/>
          </a:prstGeom>
        </p:spPr>
        <p:txBody>
          <a:bodyPr vert="horz" lIns="91440" tIns="45720" rIns="91440" bIns="45720" rtlCol="0" anchor="ctr">
            <a:normAutofit fontScale="92500" lnSpcReduction="20000"/>
          </a:bodyPr>
          <a:lstStyle/>
          <a:p>
            <a:pPr>
              <a:spcAft>
                <a:spcPts val="600"/>
              </a:spcAft>
              <a:defRPr/>
            </a:pPr>
            <a:fld id="{1273861F-7B78-2043-8AFE-8473131E9F0F}" type="slidenum">
              <a:rPr lang="en-US" smtClean="0">
                <a:solidFill>
                  <a:srgbClr val="898989"/>
                </a:solidFill>
                <a:latin typeface="Calibri" panose="020F0502020204030204"/>
                <a:cs typeface="+mn-cs"/>
              </a:rPr>
              <a:pPr>
                <a:spcAft>
                  <a:spcPts val="600"/>
                </a:spcAft>
                <a:defRPr/>
              </a:pPr>
              <a:t>28</a:t>
            </a:fld>
            <a:endParaRPr lang="en-US">
              <a:solidFill>
                <a:srgbClr val="898989"/>
              </a:solidFill>
              <a:latin typeface="Calibri" panose="020F0502020204030204"/>
              <a:cs typeface="+mn-cs"/>
            </a:endParaRPr>
          </a:p>
        </p:txBody>
      </p:sp>
      <p:sp>
        <p:nvSpPr>
          <p:cNvPr id="17" name="Footer Placeholder 4">
            <a:extLst>
              <a:ext uri="{FF2B5EF4-FFF2-40B4-BE49-F238E27FC236}">
                <a16:creationId xmlns:a16="http://schemas.microsoft.com/office/drawing/2014/main" id="{06A4B7E1-5D40-4E23-A1D0-4F796C992D54}"/>
              </a:ext>
            </a:extLst>
          </p:cNvPr>
          <p:cNvSpPr>
            <a:spLocks noGrp="1"/>
          </p:cNvSpPr>
          <p:nvPr>
            <p:ph type="ftr" sz="quarter" idx="4294967295"/>
          </p:nvPr>
        </p:nvSpPr>
        <p:spPr>
          <a:xfrm>
            <a:off x="0" y="6356350"/>
            <a:ext cx="2838450" cy="365125"/>
          </a:xfrm>
        </p:spPr>
        <p:txBody>
          <a:bodyPr/>
          <a:lstStyle/>
          <a:p>
            <a:r>
              <a:rPr lang="en-US" dirty="0"/>
              <a:t>Predictive modelling of urban soundscapes</a:t>
            </a:r>
          </a:p>
        </p:txBody>
      </p:sp>
      <p:sp>
        <p:nvSpPr>
          <p:cNvPr id="18" name="Date Placeholder 3">
            <a:extLst>
              <a:ext uri="{FF2B5EF4-FFF2-40B4-BE49-F238E27FC236}">
                <a16:creationId xmlns:a16="http://schemas.microsoft.com/office/drawing/2014/main" id="{206C44CE-0BFD-49A7-9CE6-43E50269E730}"/>
              </a:ext>
            </a:extLst>
          </p:cNvPr>
          <p:cNvSpPr>
            <a:spLocks noGrp="1"/>
          </p:cNvSpPr>
          <p:nvPr>
            <p:ph type="dt" sz="half" idx="4294967295"/>
          </p:nvPr>
        </p:nvSpPr>
        <p:spPr>
          <a:xfrm>
            <a:off x="0" y="6356350"/>
            <a:ext cx="876300" cy="365125"/>
          </a:xfrm>
        </p:spPr>
        <p:txBody>
          <a:bodyPr/>
          <a:lstStyle/>
          <a:p>
            <a:r>
              <a:rPr lang="en-GB" dirty="0"/>
              <a:t>20.10.2021</a:t>
            </a:r>
            <a:endParaRPr lang="en-US" dirty="0"/>
          </a:p>
        </p:txBody>
      </p:sp>
      <p:sp>
        <p:nvSpPr>
          <p:cNvPr id="8" name="Rectangle 7">
            <a:extLst>
              <a:ext uri="{FF2B5EF4-FFF2-40B4-BE49-F238E27FC236}">
                <a16:creationId xmlns:a16="http://schemas.microsoft.com/office/drawing/2014/main" id="{56D05B7B-DDDA-4FCB-B7C7-6BF3551C5FA4}"/>
              </a:ext>
            </a:extLst>
          </p:cNvPr>
          <p:cNvSpPr/>
          <p:nvPr/>
        </p:nvSpPr>
        <p:spPr>
          <a:xfrm>
            <a:off x="591834" y="5481642"/>
            <a:ext cx="3748672" cy="707886"/>
          </a:xfrm>
          <a:prstGeom prst="rect">
            <a:avLst/>
          </a:prstGeom>
        </p:spPr>
        <p:txBody>
          <a:bodyPr wrap="square">
            <a:spAutoFit/>
          </a:bodyPr>
          <a:lstStyle/>
          <a:p>
            <a:r>
              <a:rPr lang="en-GB" sz="1000" dirty="0"/>
              <a:t>Axelsson, O., Nilsson, M.E., &amp; Berglund, B. (2010). A principal components model of soundscape perception. </a:t>
            </a:r>
            <a:r>
              <a:rPr lang="en-GB" sz="1000" i="1" dirty="0"/>
              <a:t>The Journal of the Acoustical Society of America, 128</a:t>
            </a:r>
            <a:r>
              <a:rPr lang="en-GB" sz="1000" dirty="0"/>
              <a:t>(5), 2836-2846. doi.org/10.1121/1.3493436</a:t>
            </a:r>
          </a:p>
        </p:txBody>
      </p:sp>
      <p:cxnSp>
        <p:nvCxnSpPr>
          <p:cNvPr id="15" name="Straight Arrow Connector 14">
            <a:extLst>
              <a:ext uri="{FF2B5EF4-FFF2-40B4-BE49-F238E27FC236}">
                <a16:creationId xmlns:a16="http://schemas.microsoft.com/office/drawing/2014/main" id="{0C175E5C-F46C-42E5-90EE-26EEE47F049F}"/>
              </a:ext>
            </a:extLst>
          </p:cNvPr>
          <p:cNvCxnSpPr/>
          <p:nvPr/>
        </p:nvCxnSpPr>
        <p:spPr>
          <a:xfrm>
            <a:off x="7114300" y="320230"/>
            <a:ext cx="439838" cy="509286"/>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44C7B779-1E85-4629-9EDB-DC9CBBE81499}"/>
              </a:ext>
            </a:extLst>
          </p:cNvPr>
          <p:cNvCxnSpPr/>
          <p:nvPr/>
        </p:nvCxnSpPr>
        <p:spPr>
          <a:xfrm>
            <a:off x="4340506" y="2372449"/>
            <a:ext cx="625033" cy="324452"/>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56" name="Straight Arrow Connector 55">
            <a:extLst>
              <a:ext uri="{FF2B5EF4-FFF2-40B4-BE49-F238E27FC236}">
                <a16:creationId xmlns:a16="http://schemas.microsoft.com/office/drawing/2014/main" id="{2859F8F7-0AA4-49B9-9A3B-F20289095668}"/>
              </a:ext>
            </a:extLst>
          </p:cNvPr>
          <p:cNvCxnSpPr>
            <a:cxnSpLocks/>
          </p:cNvCxnSpPr>
          <p:nvPr/>
        </p:nvCxnSpPr>
        <p:spPr>
          <a:xfrm flipH="1" flipV="1">
            <a:off x="7806721" y="5729851"/>
            <a:ext cx="338796" cy="577173"/>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B75CA3CF-C8D7-46C5-B78D-5726F47D3074}"/>
              </a:ext>
            </a:extLst>
          </p:cNvPr>
          <p:cNvCxnSpPr>
            <a:cxnSpLocks/>
          </p:cNvCxnSpPr>
          <p:nvPr/>
        </p:nvCxnSpPr>
        <p:spPr>
          <a:xfrm flipH="1" flipV="1">
            <a:off x="10255170" y="4756294"/>
            <a:ext cx="570760" cy="41759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C232890C-FFF2-418B-9D12-14D2E4A1F436}"/>
              </a:ext>
            </a:extLst>
          </p:cNvPr>
          <p:cNvCxnSpPr>
            <a:cxnSpLocks/>
          </p:cNvCxnSpPr>
          <p:nvPr/>
        </p:nvCxnSpPr>
        <p:spPr>
          <a:xfrm flipH="1" flipV="1">
            <a:off x="11140291" y="4056473"/>
            <a:ext cx="817946" cy="98944"/>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B8D1989C-7A25-4362-9BE9-CFCA4E011C96}"/>
              </a:ext>
            </a:extLst>
          </p:cNvPr>
          <p:cNvCxnSpPr>
            <a:cxnSpLocks/>
          </p:cNvCxnSpPr>
          <p:nvPr/>
        </p:nvCxnSpPr>
        <p:spPr>
          <a:xfrm>
            <a:off x="5673012" y="1129004"/>
            <a:ext cx="535782" cy="476654"/>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3103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1+#ppt_w/2"/>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9"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0-#ppt_w/2"/>
                                          </p:val>
                                        </p:tav>
                                        <p:tav tm="100000">
                                          <p:val>
                                            <p:strVal val="#ppt_x"/>
                                          </p:val>
                                        </p:tav>
                                      </p:tavLst>
                                    </p:anim>
                                    <p:anim calcmode="lin" valueType="num">
                                      <p:cBhvr additive="base">
                                        <p:cTn id="3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E551ED4-204A-46CD-9CD2-C9577EC4A47B}"/>
              </a:ext>
            </a:extLst>
          </p:cNvPr>
          <p:cNvSpPr>
            <a:spLocks noGrp="1"/>
          </p:cNvSpPr>
          <p:nvPr>
            <p:ph type="sldNum" sz="quarter" idx="4294967295"/>
          </p:nvPr>
        </p:nvSpPr>
        <p:spPr>
          <a:xfrm>
            <a:off x="11620500" y="6223000"/>
            <a:ext cx="571500" cy="314325"/>
          </a:xfrm>
          <a:prstGeom prst="rect">
            <a:avLst/>
          </a:prstGeom>
        </p:spPr>
        <p:txBody>
          <a:bodyPr vert="horz" lIns="91440" tIns="45720" rIns="91440" bIns="45720" rtlCol="0" anchor="ctr">
            <a:normAutofit fontScale="92500" lnSpcReduction="20000"/>
          </a:bodyPr>
          <a:lstStyle/>
          <a:p>
            <a:pPr>
              <a:spcAft>
                <a:spcPts val="600"/>
              </a:spcAft>
              <a:defRPr/>
            </a:pPr>
            <a:fld id="{1273861F-7B78-2043-8AFE-8473131E9F0F}" type="slidenum">
              <a:rPr lang="en-US" smtClean="0">
                <a:solidFill>
                  <a:srgbClr val="898989"/>
                </a:solidFill>
                <a:latin typeface="Calibri" panose="020F0502020204030204"/>
                <a:cs typeface="+mn-cs"/>
              </a:rPr>
              <a:pPr>
                <a:spcAft>
                  <a:spcPts val="600"/>
                </a:spcAft>
                <a:defRPr/>
              </a:pPr>
              <a:t>29</a:t>
            </a:fld>
            <a:endParaRPr lang="en-US">
              <a:solidFill>
                <a:srgbClr val="898989"/>
              </a:solidFill>
              <a:latin typeface="Calibri" panose="020F0502020204030204"/>
              <a:cs typeface="+mn-cs"/>
            </a:endParaRPr>
          </a:p>
        </p:txBody>
      </p:sp>
      <p:sp>
        <p:nvSpPr>
          <p:cNvPr id="12" name="Footer Placeholder 4">
            <a:extLst>
              <a:ext uri="{FF2B5EF4-FFF2-40B4-BE49-F238E27FC236}">
                <a16:creationId xmlns:a16="http://schemas.microsoft.com/office/drawing/2014/main" id="{CFEE254B-D5F3-4AE3-B854-9675364F6A8E}"/>
              </a:ext>
            </a:extLst>
          </p:cNvPr>
          <p:cNvSpPr>
            <a:spLocks noGrp="1"/>
          </p:cNvSpPr>
          <p:nvPr>
            <p:ph type="ftr" sz="quarter" idx="4294967295"/>
          </p:nvPr>
        </p:nvSpPr>
        <p:spPr>
          <a:xfrm>
            <a:off x="0" y="6356350"/>
            <a:ext cx="2838450" cy="365125"/>
          </a:xfrm>
        </p:spPr>
        <p:txBody>
          <a:bodyPr/>
          <a:lstStyle/>
          <a:p>
            <a:r>
              <a:rPr lang="en-US" dirty="0"/>
              <a:t>Predictive modelling of urban soundscapes</a:t>
            </a:r>
          </a:p>
        </p:txBody>
      </p:sp>
      <p:sp>
        <p:nvSpPr>
          <p:cNvPr id="11" name="Date Placeholder 3">
            <a:extLst>
              <a:ext uri="{FF2B5EF4-FFF2-40B4-BE49-F238E27FC236}">
                <a16:creationId xmlns:a16="http://schemas.microsoft.com/office/drawing/2014/main" id="{98642F13-61A1-43EC-8225-C9673AD8BD30}"/>
              </a:ext>
            </a:extLst>
          </p:cNvPr>
          <p:cNvSpPr>
            <a:spLocks noGrp="1"/>
          </p:cNvSpPr>
          <p:nvPr>
            <p:ph type="dt" sz="half" idx="4294967295"/>
          </p:nvPr>
        </p:nvSpPr>
        <p:spPr>
          <a:xfrm>
            <a:off x="0" y="6356350"/>
            <a:ext cx="876300" cy="365125"/>
          </a:xfrm>
        </p:spPr>
        <p:txBody>
          <a:bodyPr/>
          <a:lstStyle/>
          <a:p>
            <a:r>
              <a:rPr lang="en-GB" dirty="0"/>
              <a:t>20.10.2021</a:t>
            </a:r>
            <a:endParaRPr lang="en-US" dirty="0"/>
          </a:p>
        </p:txBody>
      </p:sp>
      <p:sp>
        <p:nvSpPr>
          <p:cNvPr id="8" name="Rectangle 7">
            <a:extLst>
              <a:ext uri="{FF2B5EF4-FFF2-40B4-BE49-F238E27FC236}">
                <a16:creationId xmlns:a16="http://schemas.microsoft.com/office/drawing/2014/main" id="{56D05B7B-DDDA-4FCB-B7C7-6BF3551C5FA4}"/>
              </a:ext>
            </a:extLst>
          </p:cNvPr>
          <p:cNvSpPr/>
          <p:nvPr/>
        </p:nvSpPr>
        <p:spPr>
          <a:xfrm>
            <a:off x="591834" y="5481642"/>
            <a:ext cx="3748672" cy="400110"/>
          </a:xfrm>
          <a:prstGeom prst="rect">
            <a:avLst/>
          </a:prstGeom>
        </p:spPr>
        <p:txBody>
          <a:bodyPr wrap="square">
            <a:spAutoFit/>
          </a:bodyPr>
          <a:lstStyle/>
          <a:p>
            <a:r>
              <a:rPr lang="en-US" sz="1000" dirty="0">
                <a:latin typeface="+mj-lt"/>
              </a:rPr>
              <a:t>ISO</a:t>
            </a:r>
            <a:r>
              <a:rPr lang="en-US" sz="1000" i="1" dirty="0">
                <a:latin typeface="+mj-lt"/>
              </a:rPr>
              <a:t>/TS 12913-3:2019 Acoustics - Soundscape - Part 3: Data analysis</a:t>
            </a:r>
            <a:endParaRPr lang="en-GB" sz="1000" dirty="0">
              <a:latin typeface="+mj-lt"/>
            </a:endParaRPr>
          </a:p>
        </p:txBody>
      </p:sp>
      <p:pic>
        <p:nvPicPr>
          <p:cNvPr id="3" name="Picture 2">
            <a:extLst>
              <a:ext uri="{FF2B5EF4-FFF2-40B4-BE49-F238E27FC236}">
                <a16:creationId xmlns:a16="http://schemas.microsoft.com/office/drawing/2014/main" id="{8841CFF9-D062-433A-AA7D-924F3200D3BD}"/>
              </a:ext>
            </a:extLst>
          </p:cNvPr>
          <p:cNvPicPr>
            <a:picLocks noChangeAspect="1"/>
          </p:cNvPicPr>
          <p:nvPr/>
        </p:nvPicPr>
        <p:blipFill rotWithShape="1">
          <a:blip r:embed="rId3"/>
          <a:srcRect l="5680" t="3903"/>
          <a:stretch/>
        </p:blipFill>
        <p:spPr>
          <a:xfrm>
            <a:off x="4710915" y="727949"/>
            <a:ext cx="6685743" cy="5234803"/>
          </a:xfrm>
          <a:prstGeom prst="rect">
            <a:avLst/>
          </a:prstGeom>
        </p:spPr>
      </p:pic>
      <p:sp>
        <p:nvSpPr>
          <p:cNvPr id="9" name="Title 1">
            <a:extLst>
              <a:ext uri="{FF2B5EF4-FFF2-40B4-BE49-F238E27FC236}">
                <a16:creationId xmlns:a16="http://schemas.microsoft.com/office/drawing/2014/main" id="{63615767-F3E2-D483-9F61-02B8B9B9C1CD}"/>
              </a:ext>
            </a:extLst>
          </p:cNvPr>
          <p:cNvSpPr>
            <a:spLocks noGrp="1"/>
          </p:cNvSpPr>
          <p:nvPr>
            <p:ph type="title"/>
          </p:nvPr>
        </p:nvSpPr>
        <p:spPr>
          <a:xfrm>
            <a:off x="306705" y="2231780"/>
            <a:ext cx="3350895" cy="605790"/>
          </a:xfrm>
        </p:spPr>
        <p:txBody>
          <a:bodyPr vert="horz" lIns="91440" tIns="45720" rIns="91440" bIns="45720" rtlCol="0" anchor="t">
            <a:normAutofit fontScale="90000"/>
          </a:bodyPr>
          <a:lstStyle/>
          <a:p>
            <a:r>
              <a:rPr lang="en-US" sz="3700" dirty="0">
                <a:solidFill>
                  <a:srgbClr val="000000"/>
                </a:solidFill>
                <a:latin typeface="+mj-lt"/>
                <a:cs typeface="+mj-cs"/>
              </a:rPr>
              <a:t>The Circumplex Model of Soundscape Perception</a:t>
            </a:r>
          </a:p>
        </p:txBody>
      </p:sp>
    </p:spTree>
    <p:extLst>
      <p:ext uri="{BB962C8B-B14F-4D97-AF65-F5344CB8AC3E}">
        <p14:creationId xmlns:p14="http://schemas.microsoft.com/office/powerpoint/2010/main" val="34845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FB4F-DB12-C099-8B08-5A316B1D9379}"/>
              </a:ext>
            </a:extLst>
          </p:cNvPr>
          <p:cNvSpPr>
            <a:spLocks noGrp="1"/>
          </p:cNvSpPr>
          <p:nvPr>
            <p:ph type="title"/>
          </p:nvPr>
        </p:nvSpPr>
        <p:spPr/>
        <p:txBody>
          <a:bodyPr>
            <a:normAutofit fontScale="90000"/>
          </a:bodyPr>
          <a:lstStyle/>
          <a:p>
            <a:r>
              <a:rPr lang="en-US" dirty="0"/>
              <a:t>Introduction – what is (a) soundscape?</a:t>
            </a:r>
          </a:p>
        </p:txBody>
      </p:sp>
      <p:sp>
        <p:nvSpPr>
          <p:cNvPr id="3" name="Text Placeholder 2">
            <a:extLst>
              <a:ext uri="{FF2B5EF4-FFF2-40B4-BE49-F238E27FC236}">
                <a16:creationId xmlns:a16="http://schemas.microsoft.com/office/drawing/2014/main" id="{72A0C20C-7354-3402-183C-8ADFCA4BEC6E}"/>
              </a:ext>
            </a:extLst>
          </p:cNvPr>
          <p:cNvSpPr>
            <a:spLocks noGrp="1"/>
          </p:cNvSpPr>
          <p:nvPr>
            <p:ph type="body" sz="quarter" idx="13"/>
          </p:nvPr>
        </p:nvSpPr>
        <p:spPr>
          <a:xfrm>
            <a:off x="286384" y="1309816"/>
            <a:ext cx="11582527" cy="3458829"/>
          </a:xfrm>
        </p:spPr>
        <p:txBody>
          <a:bodyPr>
            <a:normAutofit/>
          </a:bodyPr>
          <a:lstStyle/>
          <a:p>
            <a:pPr>
              <a:spcBef>
                <a:spcPts val="1600"/>
              </a:spcBef>
              <a:spcAft>
                <a:spcPts val="1800"/>
              </a:spcAft>
            </a:pPr>
            <a:r>
              <a:rPr lang="en-US" dirty="0"/>
              <a:t>Soundscape is normatively defined by ISO 12913-1:2014 as:</a:t>
            </a:r>
          </a:p>
          <a:p>
            <a:pPr algn="ctr">
              <a:spcBef>
                <a:spcPts val="1600"/>
              </a:spcBef>
              <a:spcAft>
                <a:spcPts val="1800"/>
              </a:spcAft>
            </a:pPr>
            <a:r>
              <a:rPr lang="en-US" b="1" dirty="0"/>
              <a:t>an acoustic environment as perceived or experienced and/or understood by a person or people, in context</a:t>
            </a:r>
          </a:p>
          <a:p>
            <a:pPr>
              <a:spcBef>
                <a:spcPts val="1600"/>
              </a:spcBef>
              <a:spcAft>
                <a:spcPts val="1800"/>
              </a:spcAft>
            </a:pPr>
            <a:r>
              <a:rPr lang="en-US" dirty="0"/>
              <a:t>It is important to make sure we are all talking about the same thing when we call something a soundscape</a:t>
            </a:r>
          </a:p>
        </p:txBody>
      </p:sp>
    </p:spTree>
    <p:extLst>
      <p:ext uri="{BB962C8B-B14F-4D97-AF65-F5344CB8AC3E}">
        <p14:creationId xmlns:p14="http://schemas.microsoft.com/office/powerpoint/2010/main" val="330725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4FFB-6189-C2C8-8EFC-DB7CEDCD3EB9}"/>
              </a:ext>
            </a:extLst>
          </p:cNvPr>
          <p:cNvSpPr>
            <a:spLocks noGrp="1"/>
          </p:cNvSpPr>
          <p:nvPr>
            <p:ph type="title"/>
          </p:nvPr>
        </p:nvSpPr>
        <p:spPr/>
        <p:txBody>
          <a:bodyPr>
            <a:normAutofit fontScale="90000"/>
          </a:bodyPr>
          <a:lstStyle/>
          <a:p>
            <a:r>
              <a:rPr lang="en-US" dirty="0"/>
              <a:t>From PAQs to Circumplex Coordinates</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8632729-D7C1-31C3-F363-4B6D182F0416}"/>
                  </a:ext>
                </a:extLst>
              </p:cNvPr>
              <p:cNvSpPr txBox="1">
                <a:spLocks/>
              </p:cNvSpPr>
              <p:nvPr/>
            </p:nvSpPr>
            <p:spPr>
              <a:xfrm>
                <a:off x="468000" y="1228725"/>
                <a:ext cx="11253600" cy="5089274"/>
              </a:xfrm>
              <a:prstGeom prst="rect">
                <a:avLst/>
              </a:prstGeom>
            </p:spPr>
            <p:txBody>
              <a:bodyPr>
                <a:normAutofit lnSpcReduction="1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We can convert the 8 PAQ scales into a </a:t>
                </a:r>
                <a:r>
                  <a:rPr lang="en-GB" sz="2000" b="1" dirty="0"/>
                  <a:t>two-dimensional coordinate point</a:t>
                </a:r>
                <a:r>
                  <a:rPr lang="en-GB" sz="2000" dirty="0"/>
                  <a:t>.</a:t>
                </a:r>
              </a:p>
              <a:p>
                <a:r>
                  <a:rPr lang="en-GB" sz="2000" dirty="0"/>
                  <a:t>This is done through a trigonometric projection of the 8 PAQs on to the x- and y-axes, according to their theoretical relationships in the circumplex</a:t>
                </a:r>
              </a:p>
              <a:p>
                <a:r>
                  <a:rPr lang="en-GB" sz="2000" dirty="0"/>
                  <a:t>Once this projection is done, </a:t>
                </a:r>
                <a:r>
                  <a:rPr lang="en-GB" sz="2000" b="1" dirty="0"/>
                  <a:t>the coordinates represent the overall pleasantness and eventfulness </a:t>
                </a:r>
                <a:r>
                  <a:rPr lang="en-GB" sz="2000" dirty="0"/>
                  <a:t>expressed by the PAQs.</a:t>
                </a:r>
              </a:p>
              <a:p>
                <a:r>
                  <a:rPr lang="en-GB" sz="2000" dirty="0"/>
                  <a:t>We call these the </a:t>
                </a:r>
                <a:r>
                  <a:rPr lang="en-GB" sz="2000" b="1" dirty="0" err="1"/>
                  <a:t>ISOPleasant</a:t>
                </a:r>
                <a:r>
                  <a:rPr lang="en-GB" sz="2000" dirty="0"/>
                  <a:t> and </a:t>
                </a:r>
                <a:r>
                  <a:rPr lang="en-GB" sz="2000" b="1" dirty="0" err="1"/>
                  <a:t>ISOEventful</a:t>
                </a:r>
                <a:r>
                  <a:rPr lang="en-GB" sz="2000" dirty="0"/>
                  <a:t> values:</a:t>
                </a:r>
              </a:p>
              <a:p>
                <a:pPr marL="0" indent="0" algn="ctr">
                  <a:buFont typeface="Arial" panose="020B0604020202020204" pitchFamily="34" charset="0"/>
                  <a:buNone/>
                </a:pPr>
                <a14:m>
                  <m:oMath xmlns:m="http://schemas.openxmlformats.org/officeDocument/2006/math">
                    <m:r>
                      <a:rPr lang="en-GB" sz="1800" i="1" smtClean="0">
                        <a:latin typeface="Cambria Math" panose="02040503050406030204" pitchFamily="18" charset="0"/>
                      </a:rPr>
                      <m:t>𝐼𝑆𝑂𝑃𝑙𝑒𝑎𝑠𝑎𝑛𝑡</m:t>
                    </m:r>
                    <m:r>
                      <a:rPr lang="en-GB" sz="1800" i="1" smtClean="0">
                        <a:latin typeface="Cambria Math" panose="02040503050406030204" pitchFamily="18" charset="0"/>
                      </a:rPr>
                      <m:t>=</m:t>
                    </m:r>
                    <m:d>
                      <m:dPr>
                        <m:begChr m:val="["/>
                        <m:endChr m:val="]"/>
                        <m:ctrlPr>
                          <a:rPr lang="en-GB" sz="1800" i="1" smtClean="0">
                            <a:latin typeface="Cambria Math" panose="02040503050406030204" pitchFamily="18" charset="0"/>
                          </a:rPr>
                        </m:ctrlPr>
                      </m:dPr>
                      <m:e>
                        <m:eqArr>
                          <m:eqArrPr>
                            <m:ctrlPr>
                              <a:rPr lang="en-GB" sz="1800" i="1" smtClean="0">
                                <a:latin typeface="Cambria Math" panose="02040503050406030204" pitchFamily="18" charset="0"/>
                              </a:rPr>
                            </m:ctrlPr>
                          </m:eqArrPr>
                          <m:e>
                            <m:eqArr>
                              <m:eqArrPr>
                                <m:ctrlPr>
                                  <a:rPr lang="en-GB" sz="1800" i="1" smtClean="0">
                                    <a:latin typeface="Cambria Math" panose="02040503050406030204" pitchFamily="18" charset="0"/>
                                  </a:rPr>
                                </m:ctrlPr>
                              </m:eqArrPr>
                              <m:e>
                                <m:d>
                                  <m:dPr>
                                    <m:ctrlPr>
                                      <a:rPr lang="en-GB" sz="1800" i="1" smtClean="0">
                                        <a:latin typeface="Cambria Math" panose="02040503050406030204" pitchFamily="18" charset="0"/>
                                      </a:rPr>
                                    </m:ctrlPr>
                                  </m:dPr>
                                  <m:e>
                                    <m:r>
                                      <a:rPr lang="en-GB" sz="1800" i="1" smtClean="0">
                                        <a:latin typeface="Cambria Math" panose="02040503050406030204" pitchFamily="18" charset="0"/>
                                      </a:rPr>
                                      <m:t>𝑝𝑙𝑒𝑎𝑠𝑎𝑛𝑡</m:t>
                                    </m:r>
                                    <m:r>
                                      <a:rPr lang="en-GB" sz="1800" i="1" smtClean="0">
                                        <a:latin typeface="Cambria Math" panose="02040503050406030204" pitchFamily="18" charset="0"/>
                                      </a:rPr>
                                      <m:t> −</m:t>
                                    </m:r>
                                    <m:r>
                                      <a:rPr lang="en-GB" sz="1800" i="1" smtClean="0">
                                        <a:latin typeface="Cambria Math" panose="02040503050406030204" pitchFamily="18" charset="0"/>
                                      </a:rPr>
                                      <m:t>𝑎𝑛𝑛𝑜𝑦𝑖𝑛𝑔</m:t>
                                    </m:r>
                                  </m:e>
                                </m:d>
                                <m:r>
                                  <a:rPr lang="en-GB" sz="1800" i="1" smtClean="0">
                                    <a:latin typeface="Cambria Math" panose="02040503050406030204" pitchFamily="18" charset="0"/>
                                  </a:rPr>
                                  <m:t>+</m:t>
                                </m:r>
                              </m:e>
                              <m:e>
                                <m:func>
                                  <m:funcPr>
                                    <m:ctrlPr>
                                      <a:rPr lang="en-GB" sz="1800" i="1" smtClean="0">
                                        <a:latin typeface="Cambria Math" panose="02040503050406030204" pitchFamily="18" charset="0"/>
                                      </a:rPr>
                                    </m:ctrlPr>
                                  </m:funcPr>
                                  <m:fName>
                                    <m:r>
                                      <m:rPr>
                                        <m:sty m:val="p"/>
                                      </m:rPr>
                                      <a:rPr lang="en-GB" sz="1800" smtClean="0">
                                        <a:latin typeface="Cambria Math" panose="02040503050406030204" pitchFamily="18" charset="0"/>
                                      </a:rPr>
                                      <m:t>cos</m:t>
                                    </m:r>
                                  </m:fName>
                                  <m:e>
                                    <m:r>
                                      <a:rPr lang="en-GB" sz="1800" i="1" smtClean="0">
                                        <a:latin typeface="Cambria Math" panose="02040503050406030204" pitchFamily="18" charset="0"/>
                                      </a:rPr>
                                      <m:t>45</m:t>
                                    </m:r>
                                    <m:r>
                                      <a:rPr lang="en-GB" sz="1800" i="1" smtClean="0">
                                        <a:latin typeface="Cambria Math" panose="02040503050406030204" pitchFamily="18" charset="0"/>
                                        <a:ea typeface="Cambria Math" panose="02040503050406030204" pitchFamily="18" charset="0"/>
                                      </a:rPr>
                                      <m:t>°</m:t>
                                    </m:r>
                                  </m:e>
                                </m:func>
                                <m:r>
                                  <a:rPr lang="en-GB" sz="1800" i="1" smtClean="0">
                                    <a:latin typeface="Cambria Math" panose="02040503050406030204" pitchFamily="18" charset="0"/>
                                  </a:rPr>
                                  <m:t>∗</m:t>
                                </m:r>
                                <m:d>
                                  <m:dPr>
                                    <m:ctrlPr>
                                      <a:rPr lang="en-GB" sz="1800" i="1" smtClean="0">
                                        <a:latin typeface="Cambria Math" panose="02040503050406030204" pitchFamily="18" charset="0"/>
                                      </a:rPr>
                                    </m:ctrlPr>
                                  </m:dPr>
                                  <m:e>
                                    <m:r>
                                      <a:rPr lang="en-GB" sz="1800" i="1" smtClean="0">
                                        <a:latin typeface="Cambria Math" panose="02040503050406030204" pitchFamily="18" charset="0"/>
                                      </a:rPr>
                                      <m:t>𝑐𝑎𝑙𝑚</m:t>
                                    </m:r>
                                    <m:r>
                                      <a:rPr lang="en-GB" sz="1800" i="1" smtClean="0">
                                        <a:latin typeface="Cambria Math" panose="02040503050406030204" pitchFamily="18" charset="0"/>
                                      </a:rPr>
                                      <m:t>−</m:t>
                                    </m:r>
                                    <m:r>
                                      <a:rPr lang="en-GB" sz="1800" i="1" smtClean="0">
                                        <a:latin typeface="Cambria Math" panose="02040503050406030204" pitchFamily="18" charset="0"/>
                                      </a:rPr>
                                      <m:t>𝑐h𝑎𝑜𝑡𝑖𝑐</m:t>
                                    </m:r>
                                  </m:e>
                                </m:d>
                              </m:e>
                            </m:eqArr>
                          </m:e>
                          <m:e>
                            <m:r>
                              <a:rPr lang="en-GB" sz="1800" i="1" smtClean="0">
                                <a:latin typeface="Cambria Math" panose="02040503050406030204" pitchFamily="18" charset="0"/>
                              </a:rPr>
                              <m:t>+</m:t>
                            </m:r>
                            <m:func>
                              <m:funcPr>
                                <m:ctrlPr>
                                  <a:rPr lang="en-GB" sz="1800" i="1" smtClean="0">
                                    <a:latin typeface="Cambria Math" panose="02040503050406030204" pitchFamily="18" charset="0"/>
                                  </a:rPr>
                                </m:ctrlPr>
                              </m:funcPr>
                              <m:fName>
                                <m:r>
                                  <m:rPr>
                                    <m:sty m:val="p"/>
                                  </m:rPr>
                                  <a:rPr lang="en-GB" sz="1800" smtClean="0">
                                    <a:latin typeface="Cambria Math" panose="02040503050406030204" pitchFamily="18" charset="0"/>
                                  </a:rPr>
                                  <m:t>cos</m:t>
                                </m:r>
                              </m:fName>
                              <m:e>
                                <m:r>
                                  <a:rPr lang="en-GB" sz="1800" i="1" smtClean="0">
                                    <a:latin typeface="Cambria Math" panose="02040503050406030204" pitchFamily="18" charset="0"/>
                                  </a:rPr>
                                  <m:t>45</m:t>
                                </m:r>
                                <m:r>
                                  <a:rPr lang="en-GB" sz="1800" i="1" smtClean="0">
                                    <a:latin typeface="Cambria Math" panose="02040503050406030204" pitchFamily="18" charset="0"/>
                                    <a:ea typeface="Cambria Math" panose="02040503050406030204" pitchFamily="18" charset="0"/>
                                  </a:rPr>
                                  <m:t>°</m:t>
                                </m:r>
                              </m:e>
                            </m:func>
                            <m:r>
                              <a:rPr lang="en-GB" sz="1800" i="1" smtClean="0">
                                <a:latin typeface="Cambria Math" panose="02040503050406030204" pitchFamily="18" charset="0"/>
                              </a:rPr>
                              <m:t>∗</m:t>
                            </m:r>
                            <m:d>
                              <m:dPr>
                                <m:ctrlPr>
                                  <a:rPr lang="en-GB" sz="1800" i="1" smtClean="0">
                                    <a:latin typeface="Cambria Math" panose="02040503050406030204" pitchFamily="18" charset="0"/>
                                  </a:rPr>
                                </m:ctrlPr>
                              </m:dPr>
                              <m:e>
                                <m:r>
                                  <a:rPr lang="en-GB" sz="1800" i="1" smtClean="0">
                                    <a:latin typeface="Cambria Math" panose="02040503050406030204" pitchFamily="18" charset="0"/>
                                  </a:rPr>
                                  <m:t>𝑣𝑖𝑏𝑟𝑎𝑛𝑡</m:t>
                                </m:r>
                                <m:r>
                                  <a:rPr lang="en-GB" sz="1800" i="1" smtClean="0">
                                    <a:latin typeface="Cambria Math" panose="02040503050406030204" pitchFamily="18" charset="0"/>
                                  </a:rPr>
                                  <m:t>−</m:t>
                                </m:r>
                                <m:r>
                                  <a:rPr lang="en-GB" sz="1800" i="1" smtClean="0">
                                    <a:latin typeface="Cambria Math" panose="02040503050406030204" pitchFamily="18" charset="0"/>
                                  </a:rPr>
                                  <m:t>𝑚𝑜𝑛𝑜𝑡𝑜𝑛𝑜𝑢𝑠</m:t>
                                </m:r>
                              </m:e>
                            </m:d>
                          </m:e>
                        </m:eqArr>
                      </m:e>
                    </m:d>
                    <m:r>
                      <a:rPr lang="en-GB" sz="1800" i="1" smtClean="0">
                        <a:latin typeface="Cambria Math" panose="02040503050406030204" pitchFamily="18" charset="0"/>
                      </a:rPr>
                      <m:t>∗</m:t>
                    </m:r>
                    <m:f>
                      <m:fPr>
                        <m:type m:val="lin"/>
                        <m:ctrlPr>
                          <a:rPr lang="en-GB" sz="1800" i="1" smtClean="0">
                            <a:latin typeface="Cambria Math" panose="02040503050406030204" pitchFamily="18" charset="0"/>
                          </a:rPr>
                        </m:ctrlPr>
                      </m:fPr>
                      <m:num>
                        <m:r>
                          <a:rPr lang="en-GB" sz="1800" i="1" smtClean="0">
                            <a:latin typeface="Cambria Math" panose="02040503050406030204" pitchFamily="18" charset="0"/>
                          </a:rPr>
                          <m:t>1</m:t>
                        </m:r>
                      </m:num>
                      <m:den>
                        <m:r>
                          <a:rPr lang="en-GB" sz="1800" i="1" smtClean="0">
                            <a:latin typeface="Cambria Math" panose="02040503050406030204" pitchFamily="18" charset="0"/>
                          </a:rPr>
                          <m:t>(4+</m:t>
                        </m:r>
                        <m:rad>
                          <m:radPr>
                            <m:degHide m:val="on"/>
                            <m:ctrlPr>
                              <a:rPr lang="en-GB" sz="1800" i="1" smtClean="0">
                                <a:latin typeface="Cambria Math" panose="02040503050406030204" pitchFamily="18" charset="0"/>
                              </a:rPr>
                            </m:ctrlPr>
                          </m:radPr>
                          <m:deg/>
                          <m:e>
                            <m:r>
                              <a:rPr lang="en-GB" sz="1800" i="1" smtClean="0">
                                <a:latin typeface="Cambria Math" panose="02040503050406030204" pitchFamily="18" charset="0"/>
                              </a:rPr>
                              <m:t>32</m:t>
                            </m:r>
                          </m:e>
                        </m:rad>
                        <m:r>
                          <a:rPr lang="en-GB" sz="1800" i="1" smtClean="0">
                            <a:latin typeface="Cambria Math" panose="02040503050406030204" pitchFamily="18" charset="0"/>
                          </a:rPr>
                          <m:t>)</m:t>
                        </m:r>
                      </m:den>
                    </m:f>
                  </m:oMath>
                </a14:m>
                <a:r>
                  <a:rPr lang="en-GB" sz="1800" dirty="0"/>
                  <a:t> </a:t>
                </a:r>
              </a:p>
              <a:p>
                <a:pPr marL="0" indent="0" algn="ctr">
                  <a:buFont typeface="Arial" panose="020B0604020202020204" pitchFamily="34" charset="0"/>
                  <a:buNone/>
                </a:pPr>
                <a:endParaRPr lang="en-GB" sz="1800" dirty="0"/>
              </a:p>
              <a:p>
                <a:pPr marL="0" indent="0">
                  <a:buFont typeface="Arial" panose="020B0604020202020204" pitchFamily="34" charset="0"/>
                  <a:buNone/>
                </a:pPr>
                <a14:m>
                  <m:oMathPara xmlns:m="http://schemas.openxmlformats.org/officeDocument/2006/math">
                    <m:oMathParaPr>
                      <m:jc m:val="center"/>
                    </m:oMathParaPr>
                    <m:oMath xmlns:m="http://schemas.openxmlformats.org/officeDocument/2006/math">
                      <m:r>
                        <a:rPr lang="en-GB" sz="1800" i="1" smtClean="0">
                          <a:latin typeface="Cambria Math" panose="02040503050406030204" pitchFamily="18" charset="0"/>
                        </a:rPr>
                        <m:t>𝐼𝑆𝑂𝐸𝑣𝑒𝑛𝑡𝑓𝑢𝑙</m:t>
                      </m:r>
                      <m:r>
                        <a:rPr lang="en-GB" sz="1800" i="1" smtClean="0">
                          <a:latin typeface="Cambria Math" panose="02040503050406030204" pitchFamily="18" charset="0"/>
                        </a:rPr>
                        <m:t>=</m:t>
                      </m:r>
                      <m:d>
                        <m:dPr>
                          <m:begChr m:val="["/>
                          <m:endChr m:val="]"/>
                          <m:ctrlPr>
                            <a:rPr lang="en-GB" sz="1800" i="1" smtClean="0">
                              <a:latin typeface="Cambria Math" panose="02040503050406030204" pitchFamily="18" charset="0"/>
                            </a:rPr>
                          </m:ctrlPr>
                        </m:dPr>
                        <m:e>
                          <m:eqArr>
                            <m:eqArrPr>
                              <m:ctrlPr>
                                <a:rPr lang="en-GB" sz="1800" i="1" smtClean="0">
                                  <a:latin typeface="Cambria Math" panose="02040503050406030204" pitchFamily="18" charset="0"/>
                                </a:rPr>
                              </m:ctrlPr>
                            </m:eqArrPr>
                            <m:e>
                              <m:eqArr>
                                <m:eqArrPr>
                                  <m:ctrlPr>
                                    <a:rPr lang="en-GB" sz="1800" i="1" smtClean="0">
                                      <a:latin typeface="Cambria Math" panose="02040503050406030204" pitchFamily="18" charset="0"/>
                                    </a:rPr>
                                  </m:ctrlPr>
                                </m:eqArrPr>
                                <m:e>
                                  <m:d>
                                    <m:dPr>
                                      <m:ctrlPr>
                                        <a:rPr lang="en-GB" sz="1800" i="1" smtClean="0">
                                          <a:latin typeface="Cambria Math" panose="02040503050406030204" pitchFamily="18" charset="0"/>
                                        </a:rPr>
                                      </m:ctrlPr>
                                    </m:dPr>
                                    <m:e>
                                      <m:r>
                                        <a:rPr lang="en-GB" sz="1800" i="1" smtClean="0">
                                          <a:latin typeface="Cambria Math" panose="02040503050406030204" pitchFamily="18" charset="0"/>
                                        </a:rPr>
                                        <m:t>𝑒𝑣𝑒𝑛𝑡𝑓𝑢𝑙</m:t>
                                      </m:r>
                                      <m:r>
                                        <a:rPr lang="en-GB" sz="1800" i="1" smtClean="0">
                                          <a:latin typeface="Cambria Math" panose="02040503050406030204" pitchFamily="18" charset="0"/>
                                        </a:rPr>
                                        <m:t> −</m:t>
                                      </m:r>
                                      <m:r>
                                        <a:rPr lang="en-GB" sz="1800" i="1" smtClean="0">
                                          <a:latin typeface="Cambria Math" panose="02040503050406030204" pitchFamily="18" charset="0"/>
                                        </a:rPr>
                                        <m:t>𝑢𝑛𝑒𝑣𝑒𝑛𝑡𝑓𝑢𝑙</m:t>
                                      </m:r>
                                    </m:e>
                                  </m:d>
                                  <m:r>
                                    <a:rPr lang="en-GB" sz="1800" i="1" smtClean="0">
                                      <a:latin typeface="Cambria Math" panose="02040503050406030204" pitchFamily="18" charset="0"/>
                                    </a:rPr>
                                    <m:t>+</m:t>
                                  </m:r>
                                </m:e>
                                <m:e>
                                  <m:func>
                                    <m:funcPr>
                                      <m:ctrlPr>
                                        <a:rPr lang="en-GB" sz="1800" i="1" smtClean="0">
                                          <a:latin typeface="Cambria Math" panose="02040503050406030204" pitchFamily="18" charset="0"/>
                                        </a:rPr>
                                      </m:ctrlPr>
                                    </m:funcPr>
                                    <m:fName>
                                      <m:r>
                                        <m:rPr>
                                          <m:sty m:val="p"/>
                                        </m:rPr>
                                        <a:rPr lang="en-GB" sz="1800" smtClean="0">
                                          <a:latin typeface="Cambria Math" panose="02040503050406030204" pitchFamily="18" charset="0"/>
                                        </a:rPr>
                                        <m:t>cos</m:t>
                                      </m:r>
                                    </m:fName>
                                    <m:e>
                                      <m:r>
                                        <a:rPr lang="en-GB" sz="1800" i="1" smtClean="0">
                                          <a:latin typeface="Cambria Math" panose="02040503050406030204" pitchFamily="18" charset="0"/>
                                        </a:rPr>
                                        <m:t>45</m:t>
                                      </m:r>
                                      <m:r>
                                        <a:rPr lang="en-GB" sz="1800" i="1" smtClean="0">
                                          <a:latin typeface="Cambria Math" panose="02040503050406030204" pitchFamily="18" charset="0"/>
                                          <a:ea typeface="Cambria Math" panose="02040503050406030204" pitchFamily="18" charset="0"/>
                                        </a:rPr>
                                        <m:t>°</m:t>
                                      </m:r>
                                    </m:e>
                                  </m:func>
                                  <m:r>
                                    <a:rPr lang="en-GB" sz="1800" i="1" smtClean="0">
                                      <a:latin typeface="Cambria Math" panose="02040503050406030204" pitchFamily="18" charset="0"/>
                                    </a:rPr>
                                    <m:t>∗</m:t>
                                  </m:r>
                                  <m:d>
                                    <m:dPr>
                                      <m:ctrlPr>
                                        <a:rPr lang="en-GB" sz="1800" i="1" smtClean="0">
                                          <a:latin typeface="Cambria Math" panose="02040503050406030204" pitchFamily="18" charset="0"/>
                                        </a:rPr>
                                      </m:ctrlPr>
                                    </m:dPr>
                                    <m:e>
                                      <m:r>
                                        <a:rPr lang="en-GB" sz="1800" i="1" smtClean="0">
                                          <a:latin typeface="Cambria Math" panose="02040503050406030204" pitchFamily="18" charset="0"/>
                                        </a:rPr>
                                        <m:t>𝑐h𝑎𝑜𝑡𝑖𝑐</m:t>
                                      </m:r>
                                      <m:r>
                                        <a:rPr lang="en-GB" sz="1800" i="1" smtClean="0">
                                          <a:latin typeface="Cambria Math" panose="02040503050406030204" pitchFamily="18" charset="0"/>
                                        </a:rPr>
                                        <m:t>−</m:t>
                                      </m:r>
                                      <m:r>
                                        <a:rPr lang="en-GB" sz="1800" i="1" smtClean="0">
                                          <a:latin typeface="Cambria Math" panose="02040503050406030204" pitchFamily="18" charset="0"/>
                                        </a:rPr>
                                        <m:t>𝑐𝑎𝑙𝑚</m:t>
                                      </m:r>
                                    </m:e>
                                  </m:d>
                                </m:e>
                              </m:eqArr>
                            </m:e>
                            <m:e>
                              <m:r>
                                <a:rPr lang="en-GB" sz="1800" i="1" smtClean="0">
                                  <a:latin typeface="Cambria Math" panose="02040503050406030204" pitchFamily="18" charset="0"/>
                                </a:rPr>
                                <m:t>+</m:t>
                              </m:r>
                              <m:func>
                                <m:funcPr>
                                  <m:ctrlPr>
                                    <a:rPr lang="en-GB" sz="1800" i="1" smtClean="0">
                                      <a:latin typeface="Cambria Math" panose="02040503050406030204" pitchFamily="18" charset="0"/>
                                    </a:rPr>
                                  </m:ctrlPr>
                                </m:funcPr>
                                <m:fName>
                                  <m:r>
                                    <m:rPr>
                                      <m:sty m:val="p"/>
                                    </m:rPr>
                                    <a:rPr lang="en-GB" sz="1800" smtClean="0">
                                      <a:latin typeface="Cambria Math" panose="02040503050406030204" pitchFamily="18" charset="0"/>
                                    </a:rPr>
                                    <m:t>cos</m:t>
                                  </m:r>
                                </m:fName>
                                <m:e>
                                  <m:r>
                                    <a:rPr lang="en-GB" sz="1800" i="1" smtClean="0">
                                      <a:latin typeface="Cambria Math" panose="02040503050406030204" pitchFamily="18" charset="0"/>
                                    </a:rPr>
                                    <m:t>45</m:t>
                                  </m:r>
                                  <m:r>
                                    <a:rPr lang="en-GB" sz="1800" i="1" smtClean="0">
                                      <a:latin typeface="Cambria Math" panose="02040503050406030204" pitchFamily="18" charset="0"/>
                                      <a:ea typeface="Cambria Math" panose="02040503050406030204" pitchFamily="18" charset="0"/>
                                    </a:rPr>
                                    <m:t>°</m:t>
                                  </m:r>
                                </m:e>
                              </m:func>
                              <m:r>
                                <a:rPr lang="en-GB" sz="1800" i="1" smtClean="0">
                                  <a:latin typeface="Cambria Math" panose="02040503050406030204" pitchFamily="18" charset="0"/>
                                </a:rPr>
                                <m:t>∗</m:t>
                              </m:r>
                              <m:d>
                                <m:dPr>
                                  <m:ctrlPr>
                                    <a:rPr lang="en-GB" sz="1800" i="1" smtClean="0">
                                      <a:latin typeface="Cambria Math" panose="02040503050406030204" pitchFamily="18" charset="0"/>
                                    </a:rPr>
                                  </m:ctrlPr>
                                </m:dPr>
                                <m:e>
                                  <m:r>
                                    <a:rPr lang="en-GB" sz="1800" i="1" smtClean="0">
                                      <a:latin typeface="Cambria Math" panose="02040503050406030204" pitchFamily="18" charset="0"/>
                                    </a:rPr>
                                    <m:t>𝑣𝑖𝑏𝑟𝑎𝑛𝑡</m:t>
                                  </m:r>
                                  <m:r>
                                    <a:rPr lang="en-GB" sz="1800" i="1" smtClean="0">
                                      <a:latin typeface="Cambria Math" panose="02040503050406030204" pitchFamily="18" charset="0"/>
                                    </a:rPr>
                                    <m:t>−</m:t>
                                  </m:r>
                                  <m:r>
                                    <a:rPr lang="en-GB" sz="1800" i="1" smtClean="0">
                                      <a:latin typeface="Cambria Math" panose="02040503050406030204" pitchFamily="18" charset="0"/>
                                    </a:rPr>
                                    <m:t>𝑚𝑜𝑛𝑜𝑡𝑜𝑛𝑜𝑢𝑠</m:t>
                                  </m:r>
                                </m:e>
                              </m:d>
                            </m:e>
                          </m:eqArr>
                        </m:e>
                      </m:d>
                      <m:r>
                        <a:rPr lang="en-GB" sz="1800" i="1" smtClean="0">
                          <a:latin typeface="Cambria Math" panose="02040503050406030204" pitchFamily="18" charset="0"/>
                        </a:rPr>
                        <m:t>∗</m:t>
                      </m:r>
                      <m:f>
                        <m:fPr>
                          <m:type m:val="lin"/>
                          <m:ctrlPr>
                            <a:rPr lang="en-GB" sz="1800" i="1" smtClean="0">
                              <a:latin typeface="Cambria Math" panose="02040503050406030204" pitchFamily="18" charset="0"/>
                            </a:rPr>
                          </m:ctrlPr>
                        </m:fPr>
                        <m:num>
                          <m:r>
                            <a:rPr lang="en-GB" sz="1800" i="1" smtClean="0">
                              <a:latin typeface="Cambria Math" panose="02040503050406030204" pitchFamily="18" charset="0"/>
                            </a:rPr>
                            <m:t>1</m:t>
                          </m:r>
                        </m:num>
                        <m:den>
                          <m:r>
                            <a:rPr lang="en-GB" sz="1800" i="1" smtClean="0">
                              <a:latin typeface="Cambria Math" panose="02040503050406030204" pitchFamily="18" charset="0"/>
                            </a:rPr>
                            <m:t>(4+</m:t>
                          </m:r>
                          <m:rad>
                            <m:radPr>
                              <m:degHide m:val="on"/>
                              <m:ctrlPr>
                                <a:rPr lang="en-GB" sz="1800" i="1" smtClean="0">
                                  <a:latin typeface="Cambria Math" panose="02040503050406030204" pitchFamily="18" charset="0"/>
                                </a:rPr>
                              </m:ctrlPr>
                            </m:radPr>
                            <m:deg/>
                            <m:e>
                              <m:r>
                                <a:rPr lang="en-GB" sz="1800" i="1" smtClean="0">
                                  <a:latin typeface="Cambria Math" panose="02040503050406030204" pitchFamily="18" charset="0"/>
                                </a:rPr>
                                <m:t>32</m:t>
                              </m:r>
                            </m:e>
                          </m:rad>
                          <m:r>
                            <a:rPr lang="en-GB" sz="1800" i="1" smtClean="0">
                              <a:latin typeface="Cambria Math" panose="02040503050406030204" pitchFamily="18" charset="0"/>
                            </a:rPr>
                            <m:t>)</m:t>
                          </m:r>
                        </m:den>
                      </m:f>
                    </m:oMath>
                  </m:oMathPara>
                </a14:m>
                <a:endParaRPr lang="en-GB" dirty="0"/>
              </a:p>
              <a:p>
                <a:pPr marL="0" indent="0">
                  <a:buFont typeface="Arial" panose="020B0604020202020204" pitchFamily="34" charset="0"/>
                  <a:buNone/>
                </a:pPr>
                <a:endParaRPr lang="en-GB" dirty="0"/>
              </a:p>
            </p:txBody>
          </p:sp>
        </mc:Choice>
        <mc:Fallback>
          <p:sp>
            <p:nvSpPr>
              <p:cNvPr id="4" name="Content Placeholder 2">
                <a:extLst>
                  <a:ext uri="{FF2B5EF4-FFF2-40B4-BE49-F238E27FC236}">
                    <a16:creationId xmlns:a16="http://schemas.microsoft.com/office/drawing/2014/main" id="{58632729-D7C1-31C3-F363-4B6D182F0416}"/>
                  </a:ext>
                </a:extLst>
              </p:cNvPr>
              <p:cNvSpPr txBox="1">
                <a:spLocks noRot="1" noChangeAspect="1" noMove="1" noResize="1" noEditPoints="1" noAdjustHandles="1" noChangeArrowheads="1" noChangeShapeType="1" noTextEdit="1"/>
              </p:cNvSpPr>
              <p:nvPr/>
            </p:nvSpPr>
            <p:spPr>
              <a:xfrm>
                <a:off x="468000" y="1228725"/>
                <a:ext cx="11253600" cy="5089274"/>
              </a:xfrm>
              <a:prstGeom prst="rect">
                <a:avLst/>
              </a:prstGeom>
              <a:blipFill>
                <a:blip r:embed="rId2"/>
                <a:stretch>
                  <a:fillRect l="-450" t="-1493" r="-225" b="-1741"/>
                </a:stretch>
              </a:blipFill>
            </p:spPr>
            <p:txBody>
              <a:bodyPr/>
              <a:lstStyle/>
              <a:p>
                <a:r>
                  <a:rPr lang="en-US">
                    <a:noFill/>
                  </a:rPr>
                  <a:t> </a:t>
                </a:r>
              </a:p>
            </p:txBody>
          </p:sp>
        </mc:Fallback>
      </mc:AlternateContent>
    </p:spTree>
    <p:extLst>
      <p:ext uri="{BB962C8B-B14F-4D97-AF65-F5344CB8AC3E}">
        <p14:creationId xmlns:p14="http://schemas.microsoft.com/office/powerpoint/2010/main" val="181883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5FF5-8434-FEAA-4667-F6B7DADA08C4}"/>
              </a:ext>
            </a:extLst>
          </p:cNvPr>
          <p:cNvSpPr>
            <a:spLocks noGrp="1"/>
          </p:cNvSpPr>
          <p:nvPr>
            <p:ph type="title"/>
          </p:nvPr>
        </p:nvSpPr>
        <p:spPr/>
        <p:txBody>
          <a:bodyPr>
            <a:noAutofit/>
          </a:bodyPr>
          <a:lstStyle/>
          <a:p>
            <a:r>
              <a:rPr lang="en-US" sz="3200" dirty="0"/>
              <a:t>How to describe the diversity of perceptions in a group?</a:t>
            </a:r>
          </a:p>
        </p:txBody>
      </p:sp>
      <p:sp>
        <p:nvSpPr>
          <p:cNvPr id="4" name="Content Placeholder 2">
            <a:extLst>
              <a:ext uri="{FF2B5EF4-FFF2-40B4-BE49-F238E27FC236}">
                <a16:creationId xmlns:a16="http://schemas.microsoft.com/office/drawing/2014/main" id="{BE1892CD-19C1-AC41-7045-DFBB494A4BCA}"/>
              </a:ext>
            </a:extLst>
          </p:cNvPr>
          <p:cNvSpPr txBox="1">
            <a:spLocks/>
          </p:cNvSpPr>
          <p:nvPr/>
        </p:nvSpPr>
        <p:spPr>
          <a:xfrm>
            <a:off x="469200" y="1295400"/>
            <a:ext cx="11253600" cy="4348316"/>
          </a:xfrm>
          <a:prstGeom prst="rect">
            <a:avLst/>
          </a:prstGeom>
        </p:spPr>
        <p:txBody>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t>In order to </a:t>
            </a:r>
            <a:r>
              <a:rPr lang="en-GB" sz="2000" b="1" dirty="0"/>
              <a:t>characterise the soundscape of a particular space or time</a:t>
            </a:r>
            <a:r>
              <a:rPr lang="en-GB" sz="2000" dirty="0"/>
              <a:t>, perceptual responses from multiple people must be collected and subsequently summarised to describe the </a:t>
            </a:r>
            <a:r>
              <a:rPr lang="en-GB" sz="2000" b="1" dirty="0"/>
              <a:t>general soundscape </a:t>
            </a:r>
            <a:r>
              <a:rPr lang="en-GB" sz="2000" dirty="0"/>
              <a:t>of the location</a:t>
            </a:r>
          </a:p>
          <a:p>
            <a:r>
              <a:rPr lang="en-GB" sz="2000" dirty="0"/>
              <a:t>The soundscape survey methods and the ISO were originally developed for </a:t>
            </a:r>
            <a:r>
              <a:rPr lang="en-GB" sz="2000" b="1" dirty="0"/>
              <a:t>characterising the perception of an individual.</a:t>
            </a:r>
          </a:p>
          <a:p>
            <a:r>
              <a:rPr lang="en-GB" sz="2000" dirty="0"/>
              <a:t>No location, setting, or even single sound will have an identical, single perception across a population. This should be reflected in our representation of soundscape perception.</a:t>
            </a:r>
            <a:r>
              <a:rPr lang="en-GB" sz="2000" b="1" dirty="0"/>
              <a:t> </a:t>
            </a:r>
          </a:p>
          <a:p>
            <a:r>
              <a:rPr lang="en-GB" sz="2000" dirty="0"/>
              <a:t>However, the soundscape of a place could be more accurately described as a </a:t>
            </a:r>
            <a:r>
              <a:rPr lang="en-GB" sz="2000" b="1" dirty="0"/>
              <a:t>collective perception</a:t>
            </a:r>
            <a:r>
              <a:rPr lang="en-GB" sz="2000" dirty="0"/>
              <a:t>.</a:t>
            </a:r>
          </a:p>
          <a:p>
            <a:r>
              <a:rPr lang="en-GB" sz="2000" dirty="0"/>
              <a:t>By definition, this collective perception should consider the </a:t>
            </a:r>
            <a:r>
              <a:rPr lang="en-GB" sz="2000" b="1" dirty="0"/>
              <a:t>diversity of people’s perception.</a:t>
            </a:r>
          </a:p>
        </p:txBody>
      </p:sp>
    </p:spTree>
    <p:extLst>
      <p:ext uri="{BB962C8B-B14F-4D97-AF65-F5344CB8AC3E}">
        <p14:creationId xmlns:p14="http://schemas.microsoft.com/office/powerpoint/2010/main" val="483140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92AA-745C-8056-D61D-369065C2FC04}"/>
              </a:ext>
            </a:extLst>
          </p:cNvPr>
          <p:cNvSpPr>
            <a:spLocks noGrp="1"/>
          </p:cNvSpPr>
          <p:nvPr>
            <p:ph type="title"/>
          </p:nvPr>
        </p:nvSpPr>
        <p:spPr/>
        <p:txBody>
          <a:bodyPr>
            <a:normAutofit fontScale="90000"/>
          </a:bodyPr>
          <a:lstStyle/>
          <a:p>
            <a:r>
              <a:rPr lang="en-US" dirty="0"/>
              <a:t>Soundscape Density Plots</a:t>
            </a:r>
          </a:p>
        </p:txBody>
      </p:sp>
      <p:sp>
        <p:nvSpPr>
          <p:cNvPr id="3" name="Text Placeholder 2">
            <a:extLst>
              <a:ext uri="{FF2B5EF4-FFF2-40B4-BE49-F238E27FC236}">
                <a16:creationId xmlns:a16="http://schemas.microsoft.com/office/drawing/2014/main" id="{E8CA50E3-60AE-94F3-0F22-AF2F46DC22BC}"/>
              </a:ext>
            </a:extLst>
          </p:cNvPr>
          <p:cNvSpPr>
            <a:spLocks noGrp="1"/>
          </p:cNvSpPr>
          <p:nvPr>
            <p:ph type="body" sz="quarter" idx="13"/>
          </p:nvPr>
        </p:nvSpPr>
        <p:spPr>
          <a:xfrm>
            <a:off x="286385" y="1309816"/>
            <a:ext cx="5809616" cy="4894339"/>
          </a:xfrm>
        </p:spPr>
        <p:txBody>
          <a:bodyPr>
            <a:normAutofit/>
          </a:bodyPr>
          <a:lstStyle/>
          <a:p>
            <a:pPr>
              <a:lnSpc>
                <a:spcPct val="110000"/>
              </a:lnSpc>
            </a:pPr>
            <a:r>
              <a:rPr lang="en-US" sz="2200" b="1" dirty="0"/>
              <a:t>First: </a:t>
            </a:r>
            <a:r>
              <a:rPr lang="en-US" sz="2200" dirty="0"/>
              <a:t>Calculate the coordinates of each individual response</a:t>
            </a:r>
          </a:p>
        </p:txBody>
      </p:sp>
      <p:pic>
        <p:nvPicPr>
          <p:cNvPr id="5" name="Picture 2">
            <a:extLst>
              <a:ext uri="{FF2B5EF4-FFF2-40B4-BE49-F238E27FC236}">
                <a16:creationId xmlns:a16="http://schemas.microsoft.com/office/drawing/2014/main" id="{3D1FCBAF-D452-5FE7-6C2C-E777BB010811}"/>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1" t="9" r="48557" b="47781"/>
          <a:stretch/>
        </p:blipFill>
        <p:spPr bwMode="auto">
          <a:xfrm>
            <a:off x="6656438" y="1088980"/>
            <a:ext cx="4611329" cy="468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1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92AA-745C-8056-D61D-369065C2FC04}"/>
              </a:ext>
            </a:extLst>
          </p:cNvPr>
          <p:cNvSpPr>
            <a:spLocks noGrp="1"/>
          </p:cNvSpPr>
          <p:nvPr>
            <p:ph type="title"/>
          </p:nvPr>
        </p:nvSpPr>
        <p:spPr/>
        <p:txBody>
          <a:bodyPr>
            <a:normAutofit fontScale="90000"/>
          </a:bodyPr>
          <a:lstStyle/>
          <a:p>
            <a:r>
              <a:rPr lang="en-US" dirty="0"/>
              <a:t>Soundscape Density Plots</a:t>
            </a:r>
          </a:p>
        </p:txBody>
      </p:sp>
      <p:sp>
        <p:nvSpPr>
          <p:cNvPr id="3" name="Text Placeholder 2">
            <a:extLst>
              <a:ext uri="{FF2B5EF4-FFF2-40B4-BE49-F238E27FC236}">
                <a16:creationId xmlns:a16="http://schemas.microsoft.com/office/drawing/2014/main" id="{E8CA50E3-60AE-94F3-0F22-AF2F46DC22BC}"/>
              </a:ext>
            </a:extLst>
          </p:cNvPr>
          <p:cNvSpPr>
            <a:spLocks noGrp="1"/>
          </p:cNvSpPr>
          <p:nvPr>
            <p:ph type="body" sz="quarter" idx="13"/>
          </p:nvPr>
        </p:nvSpPr>
        <p:spPr>
          <a:xfrm>
            <a:off x="286385" y="1309816"/>
            <a:ext cx="5809616" cy="4894339"/>
          </a:xfrm>
        </p:spPr>
        <p:txBody>
          <a:bodyPr>
            <a:normAutofit/>
          </a:bodyPr>
          <a:lstStyle/>
          <a:p>
            <a:pPr>
              <a:lnSpc>
                <a:spcPct val="110000"/>
              </a:lnSpc>
            </a:pPr>
            <a:r>
              <a:rPr lang="en-US" sz="2200" b="1" dirty="0">
                <a:solidFill>
                  <a:schemeClr val="bg1">
                    <a:lumMod val="75000"/>
                  </a:schemeClr>
                </a:solidFill>
              </a:rPr>
              <a:t>First: </a:t>
            </a:r>
            <a:r>
              <a:rPr lang="en-US" sz="2200" dirty="0">
                <a:solidFill>
                  <a:schemeClr val="bg1">
                    <a:lumMod val="75000"/>
                  </a:schemeClr>
                </a:solidFill>
              </a:rPr>
              <a:t>Calculate the coordinates of each individual response</a:t>
            </a:r>
          </a:p>
          <a:p>
            <a:pPr>
              <a:lnSpc>
                <a:spcPct val="110000"/>
              </a:lnSpc>
            </a:pPr>
            <a:r>
              <a:rPr lang="en-US" sz="2200" b="1" dirty="0"/>
              <a:t>Second: </a:t>
            </a:r>
            <a:r>
              <a:rPr lang="en-US" sz="2200" dirty="0"/>
              <a:t>Treat these results as a vector of </a:t>
            </a:r>
            <a:r>
              <a:rPr lang="en-US" sz="2200" dirty="0" err="1"/>
              <a:t>ISOPleasant</a:t>
            </a:r>
            <a:r>
              <a:rPr lang="en-US" sz="2200" dirty="0"/>
              <a:t>, </a:t>
            </a:r>
            <a:r>
              <a:rPr lang="en-US" sz="2200" dirty="0" err="1"/>
              <a:t>ISOEventful</a:t>
            </a:r>
            <a:r>
              <a:rPr lang="en-US" sz="2200" dirty="0"/>
              <a:t> values which are continuous variables from -1 to +1 and can be </a:t>
            </a:r>
            <a:r>
              <a:rPr lang="en-US" sz="2200" dirty="0" err="1"/>
              <a:t>analysed</a:t>
            </a:r>
            <a:r>
              <a:rPr lang="en-US" sz="2200" dirty="0"/>
              <a:t> statistically</a:t>
            </a:r>
          </a:p>
        </p:txBody>
      </p:sp>
      <p:pic>
        <p:nvPicPr>
          <p:cNvPr id="5" name="Picture 2">
            <a:extLst>
              <a:ext uri="{FF2B5EF4-FFF2-40B4-BE49-F238E27FC236}">
                <a16:creationId xmlns:a16="http://schemas.microsoft.com/office/drawing/2014/main" id="{3D1FCBAF-D452-5FE7-6C2C-E777BB010811}"/>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1" t="9" r="48557" b="47781"/>
          <a:stretch/>
        </p:blipFill>
        <p:spPr bwMode="auto">
          <a:xfrm>
            <a:off x="6656438" y="1088980"/>
            <a:ext cx="4611329" cy="468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99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92AA-745C-8056-D61D-369065C2FC04}"/>
              </a:ext>
            </a:extLst>
          </p:cNvPr>
          <p:cNvSpPr>
            <a:spLocks noGrp="1"/>
          </p:cNvSpPr>
          <p:nvPr>
            <p:ph type="title"/>
          </p:nvPr>
        </p:nvSpPr>
        <p:spPr/>
        <p:txBody>
          <a:bodyPr>
            <a:normAutofit fontScale="90000"/>
          </a:bodyPr>
          <a:lstStyle/>
          <a:p>
            <a:r>
              <a:rPr lang="en-US" dirty="0"/>
              <a:t>Soundscape Density Plots</a:t>
            </a:r>
          </a:p>
        </p:txBody>
      </p:sp>
      <p:sp>
        <p:nvSpPr>
          <p:cNvPr id="3" name="Text Placeholder 2">
            <a:extLst>
              <a:ext uri="{FF2B5EF4-FFF2-40B4-BE49-F238E27FC236}">
                <a16:creationId xmlns:a16="http://schemas.microsoft.com/office/drawing/2014/main" id="{E8CA50E3-60AE-94F3-0F22-AF2F46DC22BC}"/>
              </a:ext>
            </a:extLst>
          </p:cNvPr>
          <p:cNvSpPr>
            <a:spLocks noGrp="1"/>
          </p:cNvSpPr>
          <p:nvPr>
            <p:ph type="body" sz="quarter" idx="13"/>
          </p:nvPr>
        </p:nvSpPr>
        <p:spPr>
          <a:xfrm>
            <a:off x="286385" y="1309816"/>
            <a:ext cx="5809616" cy="4894339"/>
          </a:xfrm>
        </p:spPr>
        <p:txBody>
          <a:bodyPr>
            <a:normAutofit/>
          </a:bodyPr>
          <a:lstStyle/>
          <a:p>
            <a:pPr>
              <a:lnSpc>
                <a:spcPct val="110000"/>
              </a:lnSpc>
            </a:pPr>
            <a:r>
              <a:rPr lang="en-US" sz="2200" b="1" dirty="0">
                <a:solidFill>
                  <a:schemeClr val="bg1">
                    <a:lumMod val="75000"/>
                  </a:schemeClr>
                </a:solidFill>
              </a:rPr>
              <a:t>First: </a:t>
            </a:r>
            <a:r>
              <a:rPr lang="en-US" sz="2200" dirty="0">
                <a:solidFill>
                  <a:schemeClr val="bg1">
                    <a:lumMod val="75000"/>
                  </a:schemeClr>
                </a:solidFill>
              </a:rPr>
              <a:t>Calculate the coordinates of each individual response</a:t>
            </a:r>
          </a:p>
          <a:p>
            <a:pPr>
              <a:lnSpc>
                <a:spcPct val="110000"/>
              </a:lnSpc>
            </a:pPr>
            <a:r>
              <a:rPr lang="en-US" sz="2200" b="1" dirty="0">
                <a:solidFill>
                  <a:schemeClr val="bg1">
                    <a:lumMod val="75000"/>
                  </a:schemeClr>
                </a:solidFill>
              </a:rPr>
              <a:t>Second: </a:t>
            </a:r>
            <a:r>
              <a:rPr lang="en-US" sz="2200" dirty="0">
                <a:solidFill>
                  <a:schemeClr val="bg1">
                    <a:lumMod val="75000"/>
                  </a:schemeClr>
                </a:solidFill>
              </a:rPr>
              <a:t>Treat these results as a vector of </a:t>
            </a:r>
            <a:r>
              <a:rPr lang="en-US" sz="2200" dirty="0" err="1">
                <a:solidFill>
                  <a:schemeClr val="bg1">
                    <a:lumMod val="75000"/>
                  </a:schemeClr>
                </a:solidFill>
              </a:rPr>
              <a:t>ISOPleasant</a:t>
            </a:r>
            <a:r>
              <a:rPr lang="en-US" sz="2200" dirty="0">
                <a:solidFill>
                  <a:schemeClr val="bg1">
                    <a:lumMod val="75000"/>
                  </a:schemeClr>
                </a:solidFill>
              </a:rPr>
              <a:t>, </a:t>
            </a:r>
            <a:r>
              <a:rPr lang="en-US" sz="2200" dirty="0" err="1">
                <a:solidFill>
                  <a:schemeClr val="bg1">
                    <a:lumMod val="75000"/>
                  </a:schemeClr>
                </a:solidFill>
              </a:rPr>
              <a:t>ISOEventful</a:t>
            </a:r>
            <a:r>
              <a:rPr lang="en-US" sz="2200" dirty="0">
                <a:solidFill>
                  <a:schemeClr val="bg1">
                    <a:lumMod val="75000"/>
                  </a:schemeClr>
                </a:solidFill>
              </a:rPr>
              <a:t> values which are continuous variables from -1 to +1 and can be </a:t>
            </a:r>
            <a:r>
              <a:rPr lang="en-US" sz="2200" dirty="0" err="1">
                <a:solidFill>
                  <a:schemeClr val="bg1">
                    <a:lumMod val="75000"/>
                  </a:schemeClr>
                </a:solidFill>
              </a:rPr>
              <a:t>analysed</a:t>
            </a:r>
            <a:r>
              <a:rPr lang="en-US" sz="2200" dirty="0">
                <a:solidFill>
                  <a:schemeClr val="bg1">
                    <a:lumMod val="75000"/>
                  </a:schemeClr>
                </a:solidFill>
              </a:rPr>
              <a:t> statistically</a:t>
            </a:r>
          </a:p>
          <a:p>
            <a:pPr>
              <a:lnSpc>
                <a:spcPct val="110000"/>
              </a:lnSpc>
            </a:pPr>
            <a:r>
              <a:rPr lang="en-US" sz="2200" b="1" dirty="0"/>
              <a:t>Third: </a:t>
            </a:r>
            <a:r>
              <a:rPr lang="en-US" sz="2200" dirty="0"/>
              <a:t>Plot these coordinates as a scatter plot</a:t>
            </a:r>
          </a:p>
        </p:txBody>
      </p:sp>
      <p:pic>
        <p:nvPicPr>
          <p:cNvPr id="5" name="Picture 2">
            <a:extLst>
              <a:ext uri="{FF2B5EF4-FFF2-40B4-BE49-F238E27FC236}">
                <a16:creationId xmlns:a16="http://schemas.microsoft.com/office/drawing/2014/main" id="{3D1FCBAF-D452-5FE7-6C2C-E777BB010811}"/>
              </a:ext>
            </a:extLst>
          </p:cNvPr>
          <p:cNvPicPr>
            <a:picLocks noGrp="1" noChangeAspect="1" noChangeArrowheads="1"/>
          </p:cNvPicPr>
          <p:nvPr>
            <p:ph type="pic" sz="quarter" idx="14"/>
          </p:nvPr>
        </p:nvPicPr>
        <p:blipFill>
          <a:blip r:embed="rId2"/>
          <a:srcRect l="4868" r="4868"/>
          <a:stretch/>
        </p:blipFill>
        <p:spPr bwMode="auto">
          <a:xfrm>
            <a:off x="6656438" y="1088980"/>
            <a:ext cx="4611329" cy="468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24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92AA-745C-8056-D61D-369065C2FC04}"/>
              </a:ext>
            </a:extLst>
          </p:cNvPr>
          <p:cNvSpPr>
            <a:spLocks noGrp="1"/>
          </p:cNvSpPr>
          <p:nvPr>
            <p:ph type="title"/>
          </p:nvPr>
        </p:nvSpPr>
        <p:spPr/>
        <p:txBody>
          <a:bodyPr>
            <a:normAutofit fontScale="90000"/>
          </a:bodyPr>
          <a:lstStyle/>
          <a:p>
            <a:r>
              <a:rPr lang="en-US" dirty="0"/>
              <a:t>Soundscape Density Plots</a:t>
            </a:r>
          </a:p>
        </p:txBody>
      </p:sp>
      <p:sp>
        <p:nvSpPr>
          <p:cNvPr id="3" name="Text Placeholder 2">
            <a:extLst>
              <a:ext uri="{FF2B5EF4-FFF2-40B4-BE49-F238E27FC236}">
                <a16:creationId xmlns:a16="http://schemas.microsoft.com/office/drawing/2014/main" id="{E8CA50E3-60AE-94F3-0F22-AF2F46DC22BC}"/>
              </a:ext>
            </a:extLst>
          </p:cNvPr>
          <p:cNvSpPr>
            <a:spLocks noGrp="1"/>
          </p:cNvSpPr>
          <p:nvPr>
            <p:ph type="body" sz="quarter" idx="13"/>
          </p:nvPr>
        </p:nvSpPr>
        <p:spPr>
          <a:xfrm>
            <a:off x="286385" y="1309816"/>
            <a:ext cx="5809616" cy="4894339"/>
          </a:xfrm>
        </p:spPr>
        <p:txBody>
          <a:bodyPr>
            <a:normAutofit fontScale="92500" lnSpcReduction="10000"/>
          </a:bodyPr>
          <a:lstStyle/>
          <a:p>
            <a:pPr>
              <a:lnSpc>
                <a:spcPct val="110000"/>
              </a:lnSpc>
            </a:pPr>
            <a:r>
              <a:rPr lang="en-US" sz="2400" b="1" dirty="0">
                <a:solidFill>
                  <a:schemeClr val="bg1">
                    <a:lumMod val="75000"/>
                  </a:schemeClr>
                </a:solidFill>
              </a:rPr>
              <a:t>First: </a:t>
            </a:r>
            <a:r>
              <a:rPr lang="en-US" sz="2400" dirty="0">
                <a:solidFill>
                  <a:schemeClr val="bg1">
                    <a:lumMod val="75000"/>
                  </a:schemeClr>
                </a:solidFill>
              </a:rPr>
              <a:t>Calculate the coordinates of each individual response</a:t>
            </a:r>
          </a:p>
          <a:p>
            <a:pPr>
              <a:lnSpc>
                <a:spcPct val="110000"/>
              </a:lnSpc>
            </a:pPr>
            <a:r>
              <a:rPr lang="en-US" sz="2400" b="1" dirty="0">
                <a:solidFill>
                  <a:schemeClr val="bg1">
                    <a:lumMod val="75000"/>
                  </a:schemeClr>
                </a:solidFill>
              </a:rPr>
              <a:t>Second: </a:t>
            </a:r>
            <a:r>
              <a:rPr lang="en-US" sz="2400" dirty="0">
                <a:solidFill>
                  <a:schemeClr val="bg1">
                    <a:lumMod val="75000"/>
                  </a:schemeClr>
                </a:solidFill>
              </a:rPr>
              <a:t>Treat these results as a vector of </a:t>
            </a:r>
            <a:r>
              <a:rPr lang="en-US" sz="2400" dirty="0" err="1">
                <a:solidFill>
                  <a:schemeClr val="bg1">
                    <a:lumMod val="75000"/>
                  </a:schemeClr>
                </a:solidFill>
              </a:rPr>
              <a:t>ISOPleasant</a:t>
            </a:r>
            <a:r>
              <a:rPr lang="en-US" sz="2400" dirty="0">
                <a:solidFill>
                  <a:schemeClr val="bg1">
                    <a:lumMod val="75000"/>
                  </a:schemeClr>
                </a:solidFill>
              </a:rPr>
              <a:t>, </a:t>
            </a:r>
            <a:r>
              <a:rPr lang="en-US" sz="2400" dirty="0" err="1">
                <a:solidFill>
                  <a:schemeClr val="bg1">
                    <a:lumMod val="75000"/>
                  </a:schemeClr>
                </a:solidFill>
              </a:rPr>
              <a:t>ISOEventful</a:t>
            </a:r>
            <a:r>
              <a:rPr lang="en-US" sz="2400" dirty="0">
                <a:solidFill>
                  <a:schemeClr val="bg1">
                    <a:lumMod val="75000"/>
                  </a:schemeClr>
                </a:solidFill>
              </a:rPr>
              <a:t> values which are continuous variables from -1 to +1 and can be </a:t>
            </a:r>
            <a:r>
              <a:rPr lang="en-US" sz="2400" dirty="0" err="1">
                <a:solidFill>
                  <a:schemeClr val="bg1">
                    <a:lumMod val="75000"/>
                  </a:schemeClr>
                </a:solidFill>
              </a:rPr>
              <a:t>analysed</a:t>
            </a:r>
            <a:r>
              <a:rPr lang="en-US" sz="2400" dirty="0">
                <a:solidFill>
                  <a:schemeClr val="bg1">
                    <a:lumMod val="75000"/>
                  </a:schemeClr>
                </a:solidFill>
              </a:rPr>
              <a:t> statistically</a:t>
            </a:r>
          </a:p>
          <a:p>
            <a:pPr>
              <a:lnSpc>
                <a:spcPct val="110000"/>
              </a:lnSpc>
            </a:pPr>
            <a:r>
              <a:rPr lang="en-US" sz="2400" b="1" dirty="0">
                <a:solidFill>
                  <a:schemeClr val="bg1">
                    <a:lumMod val="75000"/>
                  </a:schemeClr>
                </a:solidFill>
              </a:rPr>
              <a:t>Third: </a:t>
            </a:r>
            <a:r>
              <a:rPr lang="en-US" sz="2400" dirty="0">
                <a:solidFill>
                  <a:schemeClr val="bg1">
                    <a:lumMod val="75000"/>
                  </a:schemeClr>
                </a:solidFill>
              </a:rPr>
              <a:t>Plot these coordinates as a scatter plot</a:t>
            </a:r>
          </a:p>
          <a:p>
            <a:pPr>
              <a:lnSpc>
                <a:spcPct val="110000"/>
              </a:lnSpc>
            </a:pPr>
            <a:r>
              <a:rPr lang="en-US" sz="2400" b="1" dirty="0"/>
              <a:t>Finally: </a:t>
            </a:r>
            <a:r>
              <a:rPr lang="en-US" sz="2400" dirty="0"/>
              <a:t>Overlay a density heatmap and marginal distribution plots to examine the shape and distribution of the location</a:t>
            </a:r>
            <a:endParaRPr lang="en-US" sz="2400" b="1" dirty="0"/>
          </a:p>
        </p:txBody>
      </p:sp>
      <p:pic>
        <p:nvPicPr>
          <p:cNvPr id="5" name="Picture 2">
            <a:extLst>
              <a:ext uri="{FF2B5EF4-FFF2-40B4-BE49-F238E27FC236}">
                <a16:creationId xmlns:a16="http://schemas.microsoft.com/office/drawing/2014/main" id="{3D1FCBAF-D452-5FE7-6C2C-E777BB010811}"/>
              </a:ext>
            </a:extLst>
          </p:cNvPr>
          <p:cNvPicPr>
            <a:picLocks noGrp="1" noChangeAspect="1" noChangeArrowheads="1"/>
          </p:cNvPicPr>
          <p:nvPr>
            <p:ph type="pic" sz="quarter" idx="14"/>
          </p:nvPr>
        </p:nvPicPr>
        <p:blipFill>
          <a:blip r:embed="rId2"/>
          <a:srcRect l="6646" r="6646"/>
          <a:stretch/>
        </p:blipFill>
        <p:spPr bwMode="auto">
          <a:xfrm>
            <a:off x="6656438" y="1088980"/>
            <a:ext cx="4611329" cy="4680039"/>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4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A8F-EAEE-D9B0-445D-B01DA72539F9}"/>
              </a:ext>
            </a:extLst>
          </p:cNvPr>
          <p:cNvSpPr>
            <a:spLocks noGrp="1"/>
          </p:cNvSpPr>
          <p:nvPr>
            <p:ph type="title"/>
          </p:nvPr>
        </p:nvSpPr>
        <p:spPr/>
        <p:txBody>
          <a:bodyPr>
            <a:normAutofit fontScale="90000"/>
          </a:bodyPr>
          <a:lstStyle/>
          <a:p>
            <a:r>
              <a:rPr lang="en-US" dirty="0"/>
              <a:t>Simplified distribution for comparisons</a:t>
            </a:r>
          </a:p>
        </p:txBody>
      </p:sp>
      <p:sp>
        <p:nvSpPr>
          <p:cNvPr id="3" name="Text Placeholder 2">
            <a:extLst>
              <a:ext uri="{FF2B5EF4-FFF2-40B4-BE49-F238E27FC236}">
                <a16:creationId xmlns:a16="http://schemas.microsoft.com/office/drawing/2014/main" id="{1F26790D-612D-3C8A-9F12-46617D7F10F2}"/>
              </a:ext>
            </a:extLst>
          </p:cNvPr>
          <p:cNvSpPr>
            <a:spLocks noGrp="1"/>
          </p:cNvSpPr>
          <p:nvPr>
            <p:ph type="body" sz="quarter" idx="13"/>
          </p:nvPr>
        </p:nvSpPr>
        <p:spPr/>
        <p:txBody>
          <a:bodyPr/>
          <a:lstStyle/>
          <a:p>
            <a:r>
              <a:rPr lang="en-US" dirty="0"/>
              <a:t>While the decile heatmap provides a lot of detailed information, the detail can make further analysis difficult.</a:t>
            </a:r>
          </a:p>
          <a:p>
            <a:r>
              <a:rPr lang="en-US" dirty="0"/>
              <a:t>We propose using a simplified version which only plots the 50</a:t>
            </a:r>
            <a:r>
              <a:rPr lang="en-US" baseline="30000" dirty="0"/>
              <a:t>th</a:t>
            </a:r>
            <a:r>
              <a:rPr lang="en-US" dirty="0"/>
              <a:t> percentile contour.</a:t>
            </a:r>
          </a:p>
        </p:txBody>
      </p:sp>
      <p:pic>
        <p:nvPicPr>
          <p:cNvPr id="5" name="Picture 4" descr="Chart&#10;&#10;Description automatically generated">
            <a:extLst>
              <a:ext uri="{FF2B5EF4-FFF2-40B4-BE49-F238E27FC236}">
                <a16:creationId xmlns:a16="http://schemas.microsoft.com/office/drawing/2014/main" id="{92B5CE94-EA69-D678-4319-DF2CEC227487}"/>
              </a:ext>
            </a:extLst>
          </p:cNvPr>
          <p:cNvPicPr>
            <a:picLocks noChangeAspect="1"/>
          </p:cNvPicPr>
          <p:nvPr/>
        </p:nvPicPr>
        <p:blipFill rotWithShape="1">
          <a:blip r:embed="rId2"/>
          <a:srcRect l="49938" t="-43" r="73" b="50195"/>
          <a:stretch/>
        </p:blipFill>
        <p:spPr>
          <a:xfrm>
            <a:off x="6213987" y="1309816"/>
            <a:ext cx="5400674" cy="4829175"/>
          </a:xfrm>
          <a:prstGeom prst="rect">
            <a:avLst/>
          </a:prstGeom>
        </p:spPr>
      </p:pic>
    </p:spTree>
    <p:extLst>
      <p:ext uri="{BB962C8B-B14F-4D97-AF65-F5344CB8AC3E}">
        <p14:creationId xmlns:p14="http://schemas.microsoft.com/office/powerpoint/2010/main" val="601901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DA8F-EAEE-D9B0-445D-B01DA72539F9}"/>
              </a:ext>
            </a:extLst>
          </p:cNvPr>
          <p:cNvSpPr>
            <a:spLocks noGrp="1"/>
          </p:cNvSpPr>
          <p:nvPr>
            <p:ph type="title"/>
          </p:nvPr>
        </p:nvSpPr>
        <p:spPr/>
        <p:txBody>
          <a:bodyPr>
            <a:normAutofit fontScale="90000"/>
          </a:bodyPr>
          <a:lstStyle/>
          <a:p>
            <a:r>
              <a:rPr lang="en-US" dirty="0"/>
              <a:t>Simplified distribution for comparisons</a:t>
            </a:r>
          </a:p>
        </p:txBody>
      </p:sp>
      <p:sp>
        <p:nvSpPr>
          <p:cNvPr id="3" name="Text Placeholder 2">
            <a:extLst>
              <a:ext uri="{FF2B5EF4-FFF2-40B4-BE49-F238E27FC236}">
                <a16:creationId xmlns:a16="http://schemas.microsoft.com/office/drawing/2014/main" id="{1F26790D-612D-3C8A-9F12-46617D7F10F2}"/>
              </a:ext>
            </a:extLst>
          </p:cNvPr>
          <p:cNvSpPr>
            <a:spLocks noGrp="1"/>
          </p:cNvSpPr>
          <p:nvPr>
            <p:ph type="body" sz="quarter" idx="13"/>
          </p:nvPr>
        </p:nvSpPr>
        <p:spPr>
          <a:xfrm>
            <a:off x="286385" y="2871019"/>
            <a:ext cx="5809616" cy="2897392"/>
          </a:xfrm>
        </p:spPr>
        <p:txBody>
          <a:bodyPr/>
          <a:lstStyle/>
          <a:p>
            <a:r>
              <a:rPr lang="en-US" dirty="0"/>
              <a:t>The greatest benefit of this is seen when </a:t>
            </a:r>
            <a:r>
              <a:rPr lang="en-US" b="1" dirty="0"/>
              <a:t>comparing multiple locations</a:t>
            </a:r>
          </a:p>
        </p:txBody>
      </p:sp>
      <p:pic>
        <p:nvPicPr>
          <p:cNvPr id="5" name="Picture 4">
            <a:extLst>
              <a:ext uri="{FF2B5EF4-FFF2-40B4-BE49-F238E27FC236}">
                <a16:creationId xmlns:a16="http://schemas.microsoft.com/office/drawing/2014/main" id="{92B5CE94-EA69-D678-4319-DF2CEC227487}"/>
              </a:ext>
            </a:extLst>
          </p:cNvPr>
          <p:cNvPicPr>
            <a:picLocks noChangeAspect="1"/>
          </p:cNvPicPr>
          <p:nvPr/>
        </p:nvPicPr>
        <p:blipFill rotWithShape="1">
          <a:blip r:embed="rId2"/>
          <a:srcRect l="93" r="93"/>
          <a:stretch/>
        </p:blipFill>
        <p:spPr>
          <a:xfrm>
            <a:off x="6213987" y="1309816"/>
            <a:ext cx="5400674" cy="4829175"/>
          </a:xfrm>
          <a:prstGeom prst="rect">
            <a:avLst/>
          </a:prstGeom>
        </p:spPr>
      </p:pic>
    </p:spTree>
    <p:extLst>
      <p:ext uri="{BB962C8B-B14F-4D97-AF65-F5344CB8AC3E}">
        <p14:creationId xmlns:p14="http://schemas.microsoft.com/office/powerpoint/2010/main" val="3308541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FE10-48E2-5A11-A92A-761F10D0C961}"/>
              </a:ext>
            </a:extLst>
          </p:cNvPr>
          <p:cNvSpPr>
            <a:spLocks noGrp="1"/>
          </p:cNvSpPr>
          <p:nvPr>
            <p:ph type="title"/>
          </p:nvPr>
        </p:nvSpPr>
        <p:spPr>
          <a:xfrm>
            <a:off x="286382" y="2316216"/>
            <a:ext cx="11582527" cy="605790"/>
          </a:xfrm>
        </p:spPr>
        <p:txBody>
          <a:bodyPr>
            <a:noAutofit/>
          </a:bodyPr>
          <a:lstStyle/>
          <a:p>
            <a:pPr algn="ctr"/>
            <a:r>
              <a:rPr lang="en-US" sz="6000" dirty="0"/>
              <a:t>Proposals</a:t>
            </a:r>
          </a:p>
        </p:txBody>
      </p:sp>
      <p:sp>
        <p:nvSpPr>
          <p:cNvPr id="3" name="Text Placeholder 2">
            <a:extLst>
              <a:ext uri="{FF2B5EF4-FFF2-40B4-BE49-F238E27FC236}">
                <a16:creationId xmlns:a16="http://schemas.microsoft.com/office/drawing/2014/main" id="{2DDE673F-D3B8-4231-C537-FBE9D95F6158}"/>
              </a:ext>
            </a:extLst>
          </p:cNvPr>
          <p:cNvSpPr>
            <a:spLocks noGrp="1"/>
          </p:cNvSpPr>
          <p:nvPr>
            <p:ph type="body" sz="quarter" idx="13"/>
          </p:nvPr>
        </p:nvSpPr>
        <p:spPr>
          <a:xfrm>
            <a:off x="286381" y="3283212"/>
            <a:ext cx="11582527" cy="726141"/>
          </a:xfrm>
        </p:spPr>
        <p:txBody>
          <a:bodyPr/>
          <a:lstStyle/>
          <a:p>
            <a:pPr algn="ctr"/>
            <a:r>
              <a:rPr lang="en-US" dirty="0"/>
              <a:t>Putting all of this into practice</a:t>
            </a:r>
          </a:p>
        </p:txBody>
      </p:sp>
    </p:spTree>
    <p:extLst>
      <p:ext uri="{BB962C8B-B14F-4D97-AF65-F5344CB8AC3E}">
        <p14:creationId xmlns:p14="http://schemas.microsoft.com/office/powerpoint/2010/main" val="1895481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rmAutofit fontScale="90000"/>
          </a:bodyPr>
          <a:lstStyle/>
          <a:p>
            <a:r>
              <a:rPr lang="en-US" dirty="0"/>
              <a:t>Making use of the predictions in design</a:t>
            </a:r>
          </a:p>
        </p:txBody>
      </p:sp>
      <p:sp>
        <p:nvSpPr>
          <p:cNvPr id="6" name="Text Placeholder 5">
            <a:extLst>
              <a:ext uri="{FF2B5EF4-FFF2-40B4-BE49-F238E27FC236}">
                <a16:creationId xmlns:a16="http://schemas.microsoft.com/office/drawing/2014/main" id="{AF01856D-9140-8403-91AB-75442F4D0297}"/>
              </a:ext>
            </a:extLst>
          </p:cNvPr>
          <p:cNvSpPr>
            <a:spLocks noGrp="1"/>
          </p:cNvSpPr>
          <p:nvPr>
            <p:ph type="body" sz="quarter" idx="13"/>
          </p:nvPr>
        </p:nvSpPr>
        <p:spPr/>
        <p:txBody>
          <a:bodyPr>
            <a:normAutofit fontScale="85000" lnSpcReduction="10000"/>
          </a:bodyPr>
          <a:lstStyle/>
          <a:p>
            <a:pPr marL="457200" indent="-457200">
              <a:buFont typeface="Arial" panose="020B0604020202020204" pitchFamily="34" charset="0"/>
              <a:buChar char="•"/>
            </a:pPr>
            <a:r>
              <a:rPr lang="en-US" dirty="0"/>
              <a:t>Once the existing soundscape distribution is established (through prediction or surveys) the designer then defines their goal or target soundscape.</a:t>
            </a:r>
          </a:p>
          <a:p>
            <a:pPr marL="457200" indent="-457200">
              <a:buFont typeface="Arial" panose="020B0604020202020204" pitchFamily="34" charset="0"/>
              <a:buChar char="•"/>
            </a:pPr>
            <a:r>
              <a:rPr lang="en-US" dirty="0"/>
              <a:t>By creating design proposals and running them through a PSM, the success of the proposal for achieving the target can be assessed.</a:t>
            </a:r>
          </a:p>
          <a:p>
            <a:pPr marL="457200" indent="-457200">
              <a:buFont typeface="Arial" panose="020B0604020202020204" pitchFamily="34" charset="0"/>
              <a:buChar char="•"/>
            </a:pPr>
            <a:r>
              <a:rPr lang="en-US" dirty="0"/>
              <a:t>With a PSM which meets the defined goals &amp; constraints, we can trial various designs to optimize and assess their success.</a:t>
            </a:r>
          </a:p>
        </p:txBody>
      </p:sp>
      <p:pic>
        <p:nvPicPr>
          <p:cNvPr id="9" name="Picture Placeholder 8" descr="A graph with blue and green circles&#10;&#10;Description automatically generated">
            <a:extLst>
              <a:ext uri="{FF2B5EF4-FFF2-40B4-BE49-F238E27FC236}">
                <a16:creationId xmlns:a16="http://schemas.microsoft.com/office/drawing/2014/main" id="{BFE6C1EC-C276-1DDE-A447-5C34EE1DD128}"/>
              </a:ext>
            </a:extLst>
          </p:cNvPr>
          <p:cNvPicPr>
            <a:picLocks noGrp="1" noChangeAspect="1"/>
          </p:cNvPicPr>
          <p:nvPr>
            <p:ph type="pic" sz="quarter" idx="14"/>
          </p:nvPr>
        </p:nvPicPr>
        <p:blipFill rotWithShape="1">
          <a:blip r:embed="rId2"/>
          <a:srcRect t="-572" b="1568"/>
          <a:stretch/>
        </p:blipFill>
        <p:spPr>
          <a:xfrm>
            <a:off x="6298131" y="1184573"/>
            <a:ext cx="5348438" cy="4709079"/>
          </a:xfrm>
        </p:spPr>
      </p:pic>
      <p:sp>
        <p:nvSpPr>
          <p:cNvPr id="10" name="TextBox 9">
            <a:extLst>
              <a:ext uri="{FF2B5EF4-FFF2-40B4-BE49-F238E27FC236}">
                <a16:creationId xmlns:a16="http://schemas.microsoft.com/office/drawing/2014/main" id="{326D69FA-C846-308A-78B8-87E18338F83C}"/>
              </a:ext>
            </a:extLst>
          </p:cNvPr>
          <p:cNvSpPr txBox="1"/>
          <p:nvPr/>
        </p:nvSpPr>
        <p:spPr>
          <a:xfrm>
            <a:off x="286385" y="6194322"/>
            <a:ext cx="10363687" cy="461665"/>
          </a:xfrm>
          <a:prstGeom prst="rect">
            <a:avLst/>
          </a:prstGeom>
          <a:noFill/>
        </p:spPr>
        <p:txBody>
          <a:bodyPr wrap="square" rtlCol="0">
            <a:spAutoFit/>
          </a:bodyPr>
          <a:lstStyle/>
          <a:p>
            <a:r>
              <a:rPr lang="en-GB" baseline="30000" dirty="0"/>
              <a:t>Adapted from Cain, R., Jennings, P., &amp; </a:t>
            </a:r>
            <a:r>
              <a:rPr lang="en-GB" baseline="30000" dirty="0" err="1"/>
              <a:t>Poxon</a:t>
            </a:r>
            <a:r>
              <a:rPr lang="en-GB" baseline="30000" dirty="0"/>
              <a:t>, J. (2013, Feb.). The development and application of the emotional dimensions of a soundscape. </a:t>
            </a:r>
            <a:r>
              <a:rPr lang="en-GB" i="1" baseline="30000" dirty="0"/>
              <a:t>Applied Acoustics</a:t>
            </a:r>
            <a:r>
              <a:rPr lang="en-GB" baseline="30000" dirty="0"/>
              <a:t>, 74(2):232-239. </a:t>
            </a:r>
          </a:p>
        </p:txBody>
      </p:sp>
    </p:spTree>
    <p:extLst>
      <p:ext uri="{BB962C8B-B14F-4D97-AF65-F5344CB8AC3E}">
        <p14:creationId xmlns:p14="http://schemas.microsoft.com/office/powerpoint/2010/main" val="267473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9747-A86B-2632-3257-662D5927BA50}"/>
              </a:ext>
            </a:extLst>
          </p:cNvPr>
          <p:cNvSpPr>
            <a:spLocks noGrp="1"/>
          </p:cNvSpPr>
          <p:nvPr>
            <p:ph type="title"/>
          </p:nvPr>
        </p:nvSpPr>
        <p:spPr/>
        <p:txBody>
          <a:bodyPr>
            <a:normAutofit fontScale="90000"/>
          </a:bodyPr>
          <a:lstStyle/>
          <a:p>
            <a:r>
              <a:rPr lang="en-US" dirty="0"/>
              <a:t>Three key definitions</a:t>
            </a:r>
          </a:p>
        </p:txBody>
      </p:sp>
      <p:sp>
        <p:nvSpPr>
          <p:cNvPr id="4" name="Content Placeholder 2">
            <a:extLst>
              <a:ext uri="{FF2B5EF4-FFF2-40B4-BE49-F238E27FC236}">
                <a16:creationId xmlns:a16="http://schemas.microsoft.com/office/drawing/2014/main" id="{4D810779-B962-E7A7-F477-DCEB849692FB}"/>
              </a:ext>
            </a:extLst>
          </p:cNvPr>
          <p:cNvSpPr txBox="1">
            <a:spLocks/>
          </p:cNvSpPr>
          <p:nvPr/>
        </p:nvSpPr>
        <p:spPr>
          <a:xfrm>
            <a:off x="922564" y="1910661"/>
            <a:ext cx="2647394" cy="2130879"/>
          </a:xfrm>
          <a:prstGeom prst="roundRect">
            <a:avLst/>
          </a:prstGeom>
        </p:spPr>
        <p:style>
          <a:lnRef idx="2">
            <a:schemeClr val="dk1"/>
          </a:lnRef>
          <a:fillRef idx="1">
            <a:schemeClr val="lt1"/>
          </a:fillRef>
          <a:effectRef idx="0">
            <a:schemeClr val="dk1"/>
          </a:effectRef>
          <a:fontRef idx="minor">
            <a:schemeClr val="dk1"/>
          </a:fontRef>
        </p:style>
        <p:txBody>
          <a:bodyPr>
            <a:normAutofit fontScale="62500" lnSpcReduction="2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b="1" dirty="0"/>
              <a:t>ISO 12913-1 - Soundscape:</a:t>
            </a:r>
          </a:p>
          <a:p>
            <a:pPr marL="0" indent="0">
              <a:buFont typeface="Arial" panose="020B0604020202020204" pitchFamily="34" charset="0"/>
              <a:buNone/>
            </a:pPr>
            <a:r>
              <a:rPr lang="en-US" dirty="0"/>
              <a:t>The acoustic environment as perceived or experienced, by a person or people, in context</a:t>
            </a:r>
          </a:p>
        </p:txBody>
      </p:sp>
      <p:sp>
        <p:nvSpPr>
          <p:cNvPr id="5" name="Content Placeholder 3">
            <a:extLst>
              <a:ext uri="{FF2B5EF4-FFF2-40B4-BE49-F238E27FC236}">
                <a16:creationId xmlns:a16="http://schemas.microsoft.com/office/drawing/2014/main" id="{7E7EBF05-E521-46DC-F769-5CD6E39D6FF2}"/>
              </a:ext>
            </a:extLst>
          </p:cNvPr>
          <p:cNvSpPr txBox="1">
            <a:spLocks/>
          </p:cNvSpPr>
          <p:nvPr/>
        </p:nvSpPr>
        <p:spPr>
          <a:xfrm>
            <a:off x="8263094" y="1686364"/>
            <a:ext cx="3420836" cy="2579476"/>
          </a:xfrm>
          <a:prstGeom prst="roundRect">
            <a:avLst/>
          </a:prstGeom>
        </p:spPr>
        <p:style>
          <a:lnRef idx="2">
            <a:schemeClr val="dk1"/>
          </a:lnRef>
          <a:fillRef idx="1">
            <a:schemeClr val="lt1"/>
          </a:fillRef>
          <a:effectRef idx="0">
            <a:schemeClr val="dk1"/>
          </a:effectRef>
          <a:fontRef idx="minor">
            <a:schemeClr val="dk1"/>
          </a:fontRef>
        </p:style>
        <p:txBody>
          <a:bodyPr>
            <a:normAutofit fontScale="62500" lnSpcReduction="2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b="1" dirty="0"/>
              <a:t>Soundscape Ecology:</a:t>
            </a:r>
          </a:p>
          <a:p>
            <a:pPr marL="0" indent="0">
              <a:buFont typeface="Arial" panose="020B0604020202020204" pitchFamily="34" charset="0"/>
              <a:buNone/>
            </a:pPr>
            <a:r>
              <a:rPr lang="en-US" dirty="0"/>
              <a:t>All sounds, those of </a:t>
            </a:r>
            <a:r>
              <a:rPr lang="en-US" dirty="0" err="1"/>
              <a:t>biophony</a:t>
            </a:r>
            <a:r>
              <a:rPr lang="en-US" dirty="0"/>
              <a:t>, geophony, and anthrophony, emanating from a landscape to create unique acoustical patterns across a variety of spatial and temporal scales</a:t>
            </a:r>
            <a:r>
              <a:rPr lang="en-US" b="1" dirty="0"/>
              <a:t> </a:t>
            </a:r>
            <a:endParaRPr lang="en-US" dirty="0"/>
          </a:p>
          <a:p>
            <a:pPr marL="0" indent="0">
              <a:buFont typeface="Arial" panose="020B0604020202020204" pitchFamily="34" charset="0"/>
              <a:buNone/>
            </a:pPr>
            <a:endParaRPr lang="en-US" dirty="0"/>
          </a:p>
        </p:txBody>
      </p:sp>
      <p:sp>
        <p:nvSpPr>
          <p:cNvPr id="6" name="Content Placeholder 3">
            <a:extLst>
              <a:ext uri="{FF2B5EF4-FFF2-40B4-BE49-F238E27FC236}">
                <a16:creationId xmlns:a16="http://schemas.microsoft.com/office/drawing/2014/main" id="{96A90C01-DF34-FDB1-05D3-2D219BDBBD79}"/>
              </a:ext>
            </a:extLst>
          </p:cNvPr>
          <p:cNvSpPr txBox="1">
            <a:spLocks/>
          </p:cNvSpPr>
          <p:nvPr/>
        </p:nvSpPr>
        <p:spPr>
          <a:xfrm>
            <a:off x="4289251" y="1598378"/>
            <a:ext cx="3254550" cy="2755447"/>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b="1" dirty="0"/>
              <a:t>ISO 12913-1 – Acoustic Environment:</a:t>
            </a:r>
          </a:p>
          <a:p>
            <a:pPr marL="0" indent="0">
              <a:buFont typeface="Arial"/>
              <a:buNone/>
            </a:pPr>
            <a:r>
              <a:rPr lang="en-US" dirty="0"/>
              <a:t>sound at the receiver from all sound sources as modified by the environment</a:t>
            </a:r>
          </a:p>
          <a:p>
            <a:pPr marL="0" indent="0">
              <a:buFont typeface="Arial"/>
              <a:buNone/>
            </a:pPr>
            <a:r>
              <a:rPr lang="en-US" sz="2600" dirty="0"/>
              <a:t>Note: Acoustic environment can be actual or simulated, outdoor or indoor, as experienced or in memory</a:t>
            </a:r>
          </a:p>
        </p:txBody>
      </p:sp>
    </p:spTree>
    <p:extLst>
      <p:ext uri="{BB962C8B-B14F-4D97-AF65-F5344CB8AC3E}">
        <p14:creationId xmlns:p14="http://schemas.microsoft.com/office/powerpoint/2010/main" val="421443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4"/>
                                        </p:tgtEl>
                                        <p:attrNameLst>
                                          <p:attrName>style.color</p:attrName>
                                        </p:attrNameLst>
                                      </p:cBhvr>
                                      <p:to>
                                        <a:srgbClr val="929292"/>
                                      </p:to>
                                    </p:animClr>
                                  </p:childTnLst>
                                </p:cTn>
                              </p:par>
                              <p:par>
                                <p:cTn id="10" presetID="7" presetClass="emph" presetSubtype="2" fill="hold" nodeType="withEffect">
                                  <p:stCondLst>
                                    <p:cond delay="0"/>
                                  </p:stCondLst>
                                  <p:childTnLst>
                                    <p:animClr clrSpc="rgb" dir="cw">
                                      <p:cBhvr>
                                        <p:cTn id="11" dur="500" fill="hold"/>
                                        <p:tgtEl>
                                          <p:spTgt spid="4"/>
                                        </p:tgtEl>
                                        <p:attrNameLst>
                                          <p:attrName>stroke.color</p:attrName>
                                        </p:attrNameLst>
                                      </p:cBhvr>
                                      <p:to>
                                        <a:srgbClr val="929292"/>
                                      </p:to>
                                    </p:animClr>
                                    <p:set>
                                      <p:cBhvr>
                                        <p:cTn id="12" dur="500" fill="hold"/>
                                        <p:tgtEl>
                                          <p:spTgt spid="4"/>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3" presetClass="emph" presetSubtype="2" fill="hold" grpId="1" nodeType="withEffect">
                                  <p:stCondLst>
                                    <p:cond delay="0"/>
                                  </p:stCondLst>
                                  <p:childTnLst>
                                    <p:animClr clrSpc="rgb" dir="cw">
                                      <p:cBhvr override="childStyle">
                                        <p:cTn id="19" dur="500" fill="hold"/>
                                        <p:tgtEl>
                                          <p:spTgt spid="6"/>
                                        </p:tgtEl>
                                        <p:attrNameLst>
                                          <p:attrName>style.color</p:attrName>
                                        </p:attrNameLst>
                                      </p:cBhvr>
                                      <p:to>
                                        <a:srgbClr val="929292"/>
                                      </p:to>
                                    </p:animClr>
                                  </p:childTnLst>
                                </p:cTn>
                              </p:par>
                              <p:par>
                                <p:cTn id="20" presetID="7" presetClass="emph" presetSubtype="2" fill="hold" nodeType="withEffect">
                                  <p:stCondLst>
                                    <p:cond delay="0"/>
                                  </p:stCondLst>
                                  <p:childTnLst>
                                    <p:animClr clrSpc="rgb" dir="cw">
                                      <p:cBhvr>
                                        <p:cTn id="21" dur="500" fill="hold"/>
                                        <p:tgtEl>
                                          <p:spTgt spid="6"/>
                                        </p:tgtEl>
                                        <p:attrNameLst>
                                          <p:attrName>stroke.color</p:attrName>
                                        </p:attrNameLst>
                                      </p:cBhvr>
                                      <p:to>
                                        <a:srgbClr val="929292"/>
                                      </p:to>
                                    </p:animClr>
                                    <p:set>
                                      <p:cBhvr>
                                        <p:cTn id="22" dur="5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animBg="1"/>
      <p:bldP spid="5" grpId="0" uiExpand="1" animBg="1"/>
      <p:bldP spid="6" grpId="0" animBg="1"/>
      <p:bldP spid="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558B-39DF-7E1D-F5DB-01F3F6C279CA}"/>
              </a:ext>
            </a:extLst>
          </p:cNvPr>
          <p:cNvSpPr>
            <a:spLocks noGrp="1"/>
          </p:cNvSpPr>
          <p:nvPr>
            <p:ph type="title"/>
          </p:nvPr>
        </p:nvSpPr>
        <p:spPr/>
        <p:txBody>
          <a:bodyPr>
            <a:normAutofit fontScale="90000"/>
          </a:bodyPr>
          <a:lstStyle/>
          <a:p>
            <a:r>
              <a:rPr lang="en-US" dirty="0"/>
              <a:t>Towards Soundscape Indices</a:t>
            </a:r>
          </a:p>
        </p:txBody>
      </p:sp>
      <p:sp>
        <p:nvSpPr>
          <p:cNvPr id="3" name="Text Placeholder 2">
            <a:extLst>
              <a:ext uri="{FF2B5EF4-FFF2-40B4-BE49-F238E27FC236}">
                <a16:creationId xmlns:a16="http://schemas.microsoft.com/office/drawing/2014/main" id="{86AF4B89-E86A-2662-F17C-7C9971F6F7DD}"/>
              </a:ext>
            </a:extLst>
          </p:cNvPr>
          <p:cNvSpPr>
            <a:spLocks noGrp="1"/>
          </p:cNvSpPr>
          <p:nvPr>
            <p:ph type="body" sz="quarter" idx="13"/>
          </p:nvPr>
        </p:nvSpPr>
        <p:spPr>
          <a:xfrm>
            <a:off x="286384" y="1309816"/>
            <a:ext cx="11582527" cy="3387690"/>
          </a:xfrm>
        </p:spPr>
        <p:txBody>
          <a:bodyPr>
            <a:normAutofit fontScale="85000" lnSpcReduction="20000"/>
          </a:bodyPr>
          <a:lstStyle/>
          <a:p>
            <a:pPr marL="457200" indent="-457200">
              <a:lnSpc>
                <a:spcPct val="120000"/>
              </a:lnSpc>
              <a:spcBef>
                <a:spcPts val="0"/>
              </a:spcBef>
              <a:spcAft>
                <a:spcPts val="600"/>
              </a:spcAft>
              <a:buFont typeface="Arial" panose="020B0604020202020204" pitchFamily="34" charset="0"/>
              <a:buChar char="•"/>
            </a:pPr>
            <a:r>
              <a:rPr lang="en-US" dirty="0"/>
              <a:t>Within the practicalities of built environment projects, the consequences and successes of a design often need to be quantifiable within a single index. </a:t>
            </a:r>
          </a:p>
          <a:p>
            <a:pPr marL="457200" indent="-457200">
              <a:lnSpc>
                <a:spcPct val="120000"/>
              </a:lnSpc>
              <a:spcBef>
                <a:spcPts val="0"/>
              </a:spcBef>
              <a:spcAft>
                <a:spcPts val="600"/>
              </a:spcAft>
              <a:buFont typeface="Arial" panose="020B0604020202020204" pitchFamily="34" charset="0"/>
              <a:buChar char="•"/>
            </a:pPr>
            <a:r>
              <a:rPr lang="en-US" dirty="0"/>
              <a:t>This necessitates the creation of consistent and validated indices which indicate to what degree a proposed design achieves the design goal.</a:t>
            </a:r>
          </a:p>
          <a:p>
            <a:pPr>
              <a:lnSpc>
                <a:spcPct val="120000"/>
              </a:lnSpc>
              <a:spcBef>
                <a:spcPts val="0"/>
              </a:spcBef>
              <a:spcAft>
                <a:spcPts val="600"/>
              </a:spcAft>
            </a:pPr>
            <a:r>
              <a:rPr lang="en-US" dirty="0"/>
              <a:t>This presents two primary challenges:</a:t>
            </a:r>
          </a:p>
          <a:p>
            <a:pPr marL="514350" indent="-514350">
              <a:lnSpc>
                <a:spcPct val="120000"/>
              </a:lnSpc>
              <a:spcBef>
                <a:spcPts val="0"/>
              </a:spcBef>
              <a:spcAft>
                <a:spcPts val="600"/>
              </a:spcAft>
              <a:buFont typeface="+mj-lt"/>
              <a:buAutoNum type="arabicPeriod"/>
            </a:pPr>
            <a:r>
              <a:rPr lang="en-US" dirty="0"/>
              <a:t>How to </a:t>
            </a:r>
            <a:r>
              <a:rPr lang="en-US" dirty="0" err="1"/>
              <a:t>summarise</a:t>
            </a:r>
            <a:r>
              <a:rPr lang="en-US" dirty="0"/>
              <a:t> the two-plus dimensions of soundscape perception into a single index.</a:t>
            </a:r>
          </a:p>
          <a:p>
            <a:pPr marL="514350" indent="-514350">
              <a:lnSpc>
                <a:spcPct val="120000"/>
              </a:lnSpc>
              <a:spcBef>
                <a:spcPts val="0"/>
              </a:spcBef>
              <a:spcAft>
                <a:spcPts val="600"/>
              </a:spcAft>
              <a:buFont typeface="+mj-lt"/>
              <a:buAutoNum type="arabicPeriod"/>
            </a:pPr>
            <a:r>
              <a:rPr lang="en-US" dirty="0"/>
              <a:t>How to allow for various contexts and different design goals.</a:t>
            </a:r>
          </a:p>
        </p:txBody>
      </p:sp>
    </p:spTree>
    <p:extLst>
      <p:ext uri="{BB962C8B-B14F-4D97-AF65-F5344CB8AC3E}">
        <p14:creationId xmlns:p14="http://schemas.microsoft.com/office/powerpoint/2010/main" val="2304855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5BC5-3423-9566-2C52-125D6BD7BA0A}"/>
              </a:ext>
            </a:extLst>
          </p:cNvPr>
          <p:cNvSpPr>
            <a:spLocks noGrp="1"/>
          </p:cNvSpPr>
          <p:nvPr>
            <p:ph type="title"/>
          </p:nvPr>
        </p:nvSpPr>
        <p:spPr/>
        <p:txBody>
          <a:bodyPr>
            <a:normAutofit fontScale="90000"/>
          </a:bodyPr>
          <a:lstStyle/>
          <a:p>
            <a:r>
              <a:rPr lang="en-US" dirty="0"/>
              <a:t>Soundscape Indices for Mapping &amp; Monitoring</a:t>
            </a:r>
          </a:p>
        </p:txBody>
      </p:sp>
      <p:pic>
        <p:nvPicPr>
          <p:cNvPr id="6" name="Picture 5">
            <a:extLst>
              <a:ext uri="{FF2B5EF4-FFF2-40B4-BE49-F238E27FC236}">
                <a16:creationId xmlns:a16="http://schemas.microsoft.com/office/drawing/2014/main" id="{BFCF4AE8-4570-E96B-7283-B3669C8B1815}"/>
              </a:ext>
            </a:extLst>
          </p:cNvPr>
          <p:cNvPicPr>
            <a:picLocks noChangeAspect="1"/>
          </p:cNvPicPr>
          <p:nvPr/>
        </p:nvPicPr>
        <p:blipFill rotWithShape="1">
          <a:blip r:embed="rId2"/>
          <a:srcRect l="21400" t="14194" r="1448"/>
          <a:stretch/>
        </p:blipFill>
        <p:spPr>
          <a:xfrm>
            <a:off x="651635" y="1038635"/>
            <a:ext cx="7385134" cy="5804035"/>
          </a:xfrm>
          <a:prstGeom prst="rect">
            <a:avLst/>
          </a:prstGeom>
        </p:spPr>
      </p:pic>
      <p:sp>
        <p:nvSpPr>
          <p:cNvPr id="7" name="Text Placeholder 5">
            <a:extLst>
              <a:ext uri="{FF2B5EF4-FFF2-40B4-BE49-F238E27FC236}">
                <a16:creationId xmlns:a16="http://schemas.microsoft.com/office/drawing/2014/main" id="{386A7EBB-0879-B1E8-2346-437DBB99C5F2}"/>
              </a:ext>
            </a:extLst>
          </p:cNvPr>
          <p:cNvSpPr>
            <a:spLocks noGrp="1"/>
          </p:cNvSpPr>
          <p:nvPr>
            <p:ph type="body" sz="quarter" idx="13"/>
          </p:nvPr>
        </p:nvSpPr>
        <p:spPr>
          <a:xfrm>
            <a:off x="8121349" y="1038635"/>
            <a:ext cx="3602222" cy="4977154"/>
          </a:xfrm>
        </p:spPr>
        <p:txBody>
          <a:bodyPr>
            <a:normAutofit fontScale="70000" lnSpcReduction="20000"/>
          </a:bodyPr>
          <a:lstStyle/>
          <a:p>
            <a:pPr marL="457200" indent="-457200">
              <a:lnSpc>
                <a:spcPct val="120000"/>
              </a:lnSpc>
              <a:buFont typeface="Arial" panose="020B0604020202020204" pitchFamily="34" charset="0"/>
              <a:buChar char="•"/>
            </a:pPr>
            <a:r>
              <a:rPr lang="en-US" dirty="0"/>
              <a:t>A preliminary example of soundscape index (SSID) mapping.</a:t>
            </a:r>
          </a:p>
          <a:p>
            <a:pPr marL="457200" indent="-457200">
              <a:lnSpc>
                <a:spcPct val="120000"/>
              </a:lnSpc>
              <a:buFont typeface="Arial" panose="020B0604020202020204" pitchFamily="34" charset="0"/>
              <a:buChar char="•"/>
            </a:pPr>
            <a:r>
              <a:rPr lang="en-US" dirty="0"/>
              <a:t>Mapping soundscape vibrancy based on PAQs from surveys collected in Nantes.</a:t>
            </a:r>
          </a:p>
          <a:p>
            <a:pPr marL="457200" indent="-457200">
              <a:lnSpc>
                <a:spcPct val="120000"/>
              </a:lnSpc>
              <a:buFont typeface="Arial" panose="020B0604020202020204" pitchFamily="34" charset="0"/>
              <a:buChar char="•"/>
            </a:pPr>
            <a:r>
              <a:rPr lang="en-US" dirty="0"/>
              <a:t>The survey collection is extremely </a:t>
            </a:r>
            <a:r>
              <a:rPr lang="en-US" dirty="0" err="1"/>
              <a:t>labour-intensive</a:t>
            </a:r>
            <a:r>
              <a:rPr lang="en-US" dirty="0"/>
              <a:t> and results in low spatial resolution. A PSM would allow these responses to be predicted from sensor recordings.</a:t>
            </a:r>
          </a:p>
        </p:txBody>
      </p:sp>
    </p:spTree>
    <p:extLst>
      <p:ext uri="{BB962C8B-B14F-4D97-AF65-F5344CB8AC3E}">
        <p14:creationId xmlns:p14="http://schemas.microsoft.com/office/powerpoint/2010/main" val="3108080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2D47-4A52-7F15-BAC6-F4FACEFFD1E9}"/>
              </a:ext>
            </a:extLst>
          </p:cNvPr>
          <p:cNvSpPr>
            <a:spLocks noGrp="1"/>
          </p:cNvSpPr>
          <p:nvPr>
            <p:ph type="title"/>
          </p:nvPr>
        </p:nvSpPr>
        <p:spPr/>
        <p:txBody>
          <a:bodyPr>
            <a:normAutofit fontScale="90000"/>
          </a:bodyPr>
          <a:lstStyle/>
          <a:p>
            <a:r>
              <a:rPr lang="en-US" dirty="0"/>
              <a:t>Developing New Predictive Models</a:t>
            </a:r>
          </a:p>
        </p:txBody>
      </p:sp>
      <p:pic>
        <p:nvPicPr>
          <p:cNvPr id="4" name="Picture 3">
            <a:extLst>
              <a:ext uri="{FF2B5EF4-FFF2-40B4-BE49-F238E27FC236}">
                <a16:creationId xmlns:a16="http://schemas.microsoft.com/office/drawing/2014/main" id="{D8ED1A9D-7A7D-4CFE-8A97-7DCB4478BF54}"/>
              </a:ext>
            </a:extLst>
          </p:cNvPr>
          <p:cNvPicPr>
            <a:picLocks noChangeAspect="1"/>
          </p:cNvPicPr>
          <p:nvPr/>
        </p:nvPicPr>
        <p:blipFill rotWithShape="1">
          <a:blip r:embed="rId2"/>
          <a:srcRect t="2075"/>
          <a:stretch/>
        </p:blipFill>
        <p:spPr>
          <a:xfrm>
            <a:off x="286385" y="1371783"/>
            <a:ext cx="7772400" cy="20572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7BA8F5E-F978-F026-7EE1-4B6FFD0DEAAD}"/>
              </a:ext>
            </a:extLst>
          </p:cNvPr>
          <p:cNvPicPr>
            <a:picLocks noChangeAspect="1"/>
          </p:cNvPicPr>
          <p:nvPr/>
        </p:nvPicPr>
        <p:blipFill>
          <a:blip r:embed="rId3"/>
          <a:stretch>
            <a:fillRect/>
          </a:stretch>
        </p:blipFill>
        <p:spPr>
          <a:xfrm>
            <a:off x="2658076" y="1543074"/>
            <a:ext cx="4540393" cy="407396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F7EC649-51BA-F7D9-584E-0B7C5F496819}"/>
              </a:ext>
            </a:extLst>
          </p:cNvPr>
          <p:cNvPicPr>
            <a:picLocks noChangeAspect="1"/>
          </p:cNvPicPr>
          <p:nvPr/>
        </p:nvPicPr>
        <p:blipFill>
          <a:blip r:embed="rId4"/>
          <a:stretch>
            <a:fillRect/>
          </a:stretch>
        </p:blipFill>
        <p:spPr>
          <a:xfrm>
            <a:off x="3951050" y="2883340"/>
            <a:ext cx="7772400" cy="3279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587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E98EE-C078-6E66-7D37-7F046B69A946}"/>
              </a:ext>
            </a:extLst>
          </p:cNvPr>
          <p:cNvSpPr>
            <a:spLocks noGrp="1"/>
          </p:cNvSpPr>
          <p:nvPr>
            <p:ph type="title"/>
          </p:nvPr>
        </p:nvSpPr>
        <p:spPr/>
        <p:txBody>
          <a:bodyPr>
            <a:normAutofit fontScale="90000"/>
          </a:bodyPr>
          <a:lstStyle/>
          <a:p>
            <a:r>
              <a:rPr lang="en-US" dirty="0">
                <a:latin typeface="Space Mono" panose="02000509040000020004" pitchFamily="49" charset="77"/>
              </a:rPr>
              <a:t>Open Source Packages</a:t>
            </a:r>
          </a:p>
        </p:txBody>
      </p:sp>
      <p:pic>
        <p:nvPicPr>
          <p:cNvPr id="22" name="Picture 21">
            <a:extLst>
              <a:ext uri="{FF2B5EF4-FFF2-40B4-BE49-F238E27FC236}">
                <a16:creationId xmlns:a16="http://schemas.microsoft.com/office/drawing/2014/main" id="{D328F8DD-9945-E751-8037-2A7D2B0C2F47}"/>
              </a:ext>
            </a:extLst>
          </p:cNvPr>
          <p:cNvPicPr>
            <a:picLocks noChangeAspect="1"/>
          </p:cNvPicPr>
          <p:nvPr/>
        </p:nvPicPr>
        <p:blipFill>
          <a:blip r:embed="rId2"/>
          <a:srcRect/>
          <a:stretch/>
        </p:blipFill>
        <p:spPr>
          <a:xfrm>
            <a:off x="888614" y="1252318"/>
            <a:ext cx="6388561" cy="4313227"/>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1E071D0-06C9-94D0-A69C-8F994D6C5F57}"/>
              </a:ext>
            </a:extLst>
          </p:cNvPr>
          <p:cNvPicPr>
            <a:picLocks noChangeAspect="1"/>
          </p:cNvPicPr>
          <p:nvPr/>
        </p:nvPicPr>
        <p:blipFill rotWithShape="1">
          <a:blip r:embed="rId3"/>
          <a:srcRect t="5889"/>
          <a:stretch/>
        </p:blipFill>
        <p:spPr>
          <a:xfrm>
            <a:off x="5066695" y="1885851"/>
            <a:ext cx="5431306" cy="4692693"/>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DC9DF0E2-0827-E4C4-79F7-EEB27D2F9945}"/>
              </a:ext>
            </a:extLst>
          </p:cNvPr>
          <p:cNvSpPr txBox="1"/>
          <p:nvPr/>
        </p:nvSpPr>
        <p:spPr>
          <a:xfrm>
            <a:off x="461207" y="5907894"/>
            <a:ext cx="4682700" cy="646331"/>
          </a:xfrm>
          <a:prstGeom prst="rect">
            <a:avLst/>
          </a:prstGeom>
          <a:noFill/>
        </p:spPr>
        <p:txBody>
          <a:bodyPr wrap="square">
            <a:spAutoFit/>
          </a:bodyPr>
          <a:lstStyle/>
          <a:p>
            <a:r>
              <a:rPr lang="en-US" sz="1200" dirty="0">
                <a:hlinkClick r:id="rId4"/>
              </a:rPr>
              <a:t>https://soundscapy.readthedocs.io/en/latest/</a:t>
            </a:r>
            <a:endParaRPr lang="en-US" sz="1200" dirty="0"/>
          </a:p>
          <a:p>
            <a:endParaRPr lang="en-US" sz="1200" dirty="0"/>
          </a:p>
          <a:p>
            <a:r>
              <a:rPr lang="en-US" sz="1200" dirty="0">
                <a:hlinkClick r:id="rId5"/>
              </a:rPr>
              <a:t>https://circumplex.readthedocs.io/en/latest/</a:t>
            </a:r>
            <a:r>
              <a:rPr lang="en-US" sz="1200" dirty="0"/>
              <a:t> </a:t>
            </a:r>
          </a:p>
        </p:txBody>
      </p:sp>
    </p:spTree>
    <p:extLst>
      <p:ext uri="{BB962C8B-B14F-4D97-AF65-F5344CB8AC3E}">
        <p14:creationId xmlns:p14="http://schemas.microsoft.com/office/powerpoint/2010/main" val="299894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C9DD52-E4C6-C255-B63C-E6DA57D2AC2E}"/>
              </a:ext>
            </a:extLst>
          </p:cNvPr>
          <p:cNvSpPr>
            <a:spLocks noGrp="1"/>
          </p:cNvSpPr>
          <p:nvPr>
            <p:ph type="body" sz="quarter" idx="13"/>
          </p:nvPr>
        </p:nvSpPr>
        <p:spPr>
          <a:xfrm>
            <a:off x="286385" y="1309817"/>
            <a:ext cx="5808854" cy="843448"/>
          </a:xfrm>
        </p:spPr>
        <p:txBody>
          <a:bodyPr>
            <a:normAutofit/>
          </a:bodyPr>
          <a:lstStyle/>
          <a:p>
            <a:pPr>
              <a:lnSpc>
                <a:spcPct val="100000"/>
              </a:lnSpc>
              <a:spcBef>
                <a:spcPts val="0"/>
              </a:spcBef>
              <a:spcAft>
                <a:spcPts val="0"/>
              </a:spcAft>
            </a:pPr>
            <a:r>
              <a:rPr lang="en-US" sz="2400" b="1" dirty="0" err="1">
                <a:latin typeface="Space Mono" panose="02000509040000020004" pitchFamily="49" charset="77"/>
              </a:rPr>
              <a:t>Soundscapy</a:t>
            </a:r>
            <a:r>
              <a:rPr lang="en-US" sz="2400" b="1" dirty="0">
                <a:latin typeface="Space Mono" panose="02000509040000020004" pitchFamily="49" charset="77"/>
              </a:rPr>
              <a:t>:</a:t>
            </a:r>
          </a:p>
          <a:p>
            <a:pPr>
              <a:lnSpc>
                <a:spcPct val="100000"/>
              </a:lnSpc>
              <a:spcBef>
                <a:spcPts val="0"/>
              </a:spcBef>
              <a:spcAft>
                <a:spcPts val="0"/>
              </a:spcAft>
            </a:pPr>
            <a:r>
              <a:rPr lang="en-US" sz="2000" dirty="0"/>
              <a:t>Psychoacoustic and Eco-acoustic Analysis</a:t>
            </a:r>
          </a:p>
        </p:txBody>
      </p:sp>
      <p:sp>
        <p:nvSpPr>
          <p:cNvPr id="5" name="Picture Placeholder 4">
            <a:extLst>
              <a:ext uri="{FF2B5EF4-FFF2-40B4-BE49-F238E27FC236}">
                <a16:creationId xmlns:a16="http://schemas.microsoft.com/office/drawing/2014/main" id="{E63C85D8-4653-99CD-D113-478975C62C95}"/>
              </a:ext>
            </a:extLst>
          </p:cNvPr>
          <p:cNvSpPr>
            <a:spLocks noGrp="1"/>
          </p:cNvSpPr>
          <p:nvPr>
            <p:ph type="pic" sz="quarter" idx="15"/>
          </p:nvPr>
        </p:nvSpPr>
        <p:spPr>
          <a:xfrm>
            <a:off x="268794" y="2250986"/>
            <a:ext cx="5808854" cy="2995178"/>
          </a:xfrm>
        </p:spPr>
        <p:txBody>
          <a:bodyPr>
            <a:normAutofit fontScale="55000" lnSpcReduction="20000"/>
          </a:bodyPr>
          <a:lstStyle/>
          <a:p>
            <a:pPr>
              <a:lnSpc>
                <a:spcPct val="120000"/>
              </a:lnSpc>
              <a:spcBef>
                <a:spcPts val="400"/>
              </a:spcBef>
              <a:spcAft>
                <a:spcPts val="600"/>
              </a:spcAft>
            </a:pPr>
            <a:r>
              <a:rPr lang="en-US" dirty="0"/>
              <a:t>In addition to making it simpler to work with soundscape survey data, </a:t>
            </a:r>
            <a:r>
              <a:rPr lang="en-US" dirty="0" err="1">
                <a:latin typeface="Space Mono" panose="02000509040000020004" pitchFamily="49" charset="77"/>
              </a:rPr>
              <a:t>Soundscapy</a:t>
            </a:r>
            <a:r>
              <a:rPr lang="en-US" dirty="0">
                <a:latin typeface="Space Mono" panose="02000509040000020004" pitchFamily="49" charset="77"/>
              </a:rPr>
              <a:t> </a:t>
            </a:r>
            <a:r>
              <a:rPr lang="en-US" dirty="0">
                <a:latin typeface="+mn-lt"/>
              </a:rPr>
              <a:t>makes it easier to perform </a:t>
            </a:r>
            <a:r>
              <a:rPr lang="en-US" b="1" dirty="0">
                <a:latin typeface="+mn-lt"/>
              </a:rPr>
              <a:t>bulk analysis of binaural recordings.</a:t>
            </a:r>
          </a:p>
          <a:p>
            <a:pPr>
              <a:lnSpc>
                <a:spcPct val="120000"/>
              </a:lnSpc>
              <a:spcBef>
                <a:spcPts val="400"/>
              </a:spcBef>
              <a:spcAft>
                <a:spcPts val="600"/>
              </a:spcAft>
            </a:pPr>
            <a:r>
              <a:rPr lang="en-US" dirty="0">
                <a:latin typeface="+mn-lt"/>
              </a:rPr>
              <a:t>By providing a streamlined and repeatable frontend to analysis libraries such as </a:t>
            </a:r>
            <a:r>
              <a:rPr lang="en-US" dirty="0" err="1">
                <a:latin typeface="+mn-lt"/>
              </a:rPr>
              <a:t>MoSQito</a:t>
            </a:r>
            <a:r>
              <a:rPr lang="en-US" dirty="0">
                <a:latin typeface="+mn-lt"/>
              </a:rPr>
              <a:t>, scikit-</a:t>
            </a:r>
            <a:r>
              <a:rPr lang="en-US" dirty="0" err="1">
                <a:latin typeface="+mn-lt"/>
              </a:rPr>
              <a:t>maad</a:t>
            </a:r>
            <a:r>
              <a:rPr lang="en-US" dirty="0">
                <a:latin typeface="+mn-lt"/>
              </a:rPr>
              <a:t>, and python-acoustics, we make it possible to calculate a wide range of metrics from </a:t>
            </a:r>
            <a:r>
              <a:rPr lang="en-US" b="1" dirty="0">
                <a:latin typeface="+mn-lt"/>
              </a:rPr>
              <a:t>psychoacoustics, eco-acoustics, and environmental acoustics with consistent settings</a:t>
            </a:r>
          </a:p>
          <a:p>
            <a:pPr>
              <a:lnSpc>
                <a:spcPct val="120000"/>
              </a:lnSpc>
              <a:spcBef>
                <a:spcPts val="400"/>
              </a:spcBef>
              <a:spcAft>
                <a:spcPts val="600"/>
              </a:spcAft>
            </a:pPr>
            <a:r>
              <a:rPr lang="en-US" dirty="0">
                <a:latin typeface="+mn-lt"/>
              </a:rPr>
              <a:t>Calculation settings can be saved and shared in a JSON file.</a:t>
            </a:r>
          </a:p>
          <a:p>
            <a:pPr>
              <a:lnSpc>
                <a:spcPct val="120000"/>
              </a:lnSpc>
              <a:spcBef>
                <a:spcPts val="400"/>
              </a:spcBef>
              <a:spcAft>
                <a:spcPts val="600"/>
              </a:spcAft>
            </a:pPr>
            <a:r>
              <a:rPr lang="en-US" b="1" dirty="0">
                <a:latin typeface="+mn-lt"/>
              </a:rPr>
              <a:t>Parallel calculations </a:t>
            </a:r>
            <a:r>
              <a:rPr lang="en-US" dirty="0">
                <a:latin typeface="+mn-lt"/>
              </a:rPr>
              <a:t>drastically speed up bulk processing.</a:t>
            </a:r>
            <a:endParaRPr lang="en-US" b="1" dirty="0">
              <a:latin typeface="+mn-lt"/>
            </a:endParaRPr>
          </a:p>
        </p:txBody>
      </p:sp>
      <p:pic>
        <p:nvPicPr>
          <p:cNvPr id="8" name="Picture 7">
            <a:extLst>
              <a:ext uri="{FF2B5EF4-FFF2-40B4-BE49-F238E27FC236}">
                <a16:creationId xmlns:a16="http://schemas.microsoft.com/office/drawing/2014/main" id="{85E16FB0-2028-6E2C-9E89-9E67CF4AAE40}"/>
              </a:ext>
            </a:extLst>
          </p:cNvPr>
          <p:cNvPicPr>
            <a:picLocks noChangeAspect="1"/>
          </p:cNvPicPr>
          <p:nvPr/>
        </p:nvPicPr>
        <p:blipFill>
          <a:blip r:embed="rId2"/>
          <a:stretch>
            <a:fillRect/>
          </a:stretch>
        </p:blipFill>
        <p:spPr>
          <a:xfrm>
            <a:off x="286385" y="5083278"/>
            <a:ext cx="5485053" cy="704628"/>
          </a:xfrm>
          <a:prstGeom prst="rect">
            <a:avLst/>
          </a:prstGeom>
        </p:spPr>
      </p:pic>
      <p:pic>
        <p:nvPicPr>
          <p:cNvPr id="9" name="Picture 8">
            <a:extLst>
              <a:ext uri="{FF2B5EF4-FFF2-40B4-BE49-F238E27FC236}">
                <a16:creationId xmlns:a16="http://schemas.microsoft.com/office/drawing/2014/main" id="{7A6AA832-2DFA-3010-A0E6-D1DFF5F87DEF}"/>
              </a:ext>
            </a:extLst>
          </p:cNvPr>
          <p:cNvPicPr>
            <a:picLocks noChangeAspect="1"/>
          </p:cNvPicPr>
          <p:nvPr/>
        </p:nvPicPr>
        <p:blipFill>
          <a:blip r:embed="rId3"/>
          <a:stretch>
            <a:fillRect/>
          </a:stretch>
        </p:blipFill>
        <p:spPr>
          <a:xfrm>
            <a:off x="1317944" y="5790535"/>
            <a:ext cx="3411117" cy="1067465"/>
          </a:xfrm>
          <a:prstGeom prst="rect">
            <a:avLst/>
          </a:prstGeom>
        </p:spPr>
      </p:pic>
      <p:sp>
        <p:nvSpPr>
          <p:cNvPr id="10" name="Text Placeholder 2">
            <a:extLst>
              <a:ext uri="{FF2B5EF4-FFF2-40B4-BE49-F238E27FC236}">
                <a16:creationId xmlns:a16="http://schemas.microsoft.com/office/drawing/2014/main" id="{7B1FB940-9703-D904-5D79-717DD004F70F}"/>
              </a:ext>
            </a:extLst>
          </p:cNvPr>
          <p:cNvSpPr txBox="1">
            <a:spLocks/>
          </p:cNvSpPr>
          <p:nvPr/>
        </p:nvSpPr>
        <p:spPr>
          <a:xfrm>
            <a:off x="6096761" y="1309817"/>
            <a:ext cx="5808854" cy="843448"/>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spcAft>
                <a:spcPts val="1200"/>
              </a:spcAft>
              <a:buFont typeface="Arial" panose="020B0604020202020204" pitchFamily="34" charset="0"/>
              <a:buNone/>
              <a:defRPr sz="2800" b="0" i="0" kern="1200">
                <a:solidFill>
                  <a:schemeClr val="tx1"/>
                </a:solidFill>
                <a:latin typeface="Arial" panose="020B0604020202020204" pitchFamily="34" charset="0"/>
                <a:ea typeface="+mn-ea"/>
                <a:cs typeface="+mn-cs"/>
              </a:defRPr>
            </a:lvl1pPr>
            <a:lvl2pPr marL="457189" indent="0" algn="l" defTabSz="914377" rtl="0" eaLnBrk="1" latinLnBrk="0" hangingPunct="1">
              <a:lnSpc>
                <a:spcPct val="90000"/>
              </a:lnSpc>
              <a:spcBef>
                <a:spcPts val="500"/>
              </a:spcBef>
              <a:spcAft>
                <a:spcPts val="1200"/>
              </a:spcAft>
              <a:buFont typeface="Arial" panose="020B0604020202020204" pitchFamily="34" charset="0"/>
              <a:buNone/>
              <a:defRPr sz="2400" b="0" i="0" kern="1200">
                <a:solidFill>
                  <a:schemeClr val="tx1"/>
                </a:solidFill>
                <a:latin typeface="Arial" panose="020B0604020202020204" pitchFamily="34" charset="0"/>
                <a:ea typeface="+mn-ea"/>
                <a:cs typeface="+mn-cs"/>
              </a:defRPr>
            </a:lvl2pPr>
            <a:lvl3pPr marL="914377" indent="0" algn="l" defTabSz="914377" rtl="0" eaLnBrk="1" latinLnBrk="0" hangingPunct="1">
              <a:lnSpc>
                <a:spcPct val="90000"/>
              </a:lnSpc>
              <a:spcBef>
                <a:spcPts val="500"/>
              </a:spcBef>
              <a:spcAft>
                <a:spcPts val="1200"/>
              </a:spcAft>
              <a:buFont typeface="Arial" panose="020B0604020202020204" pitchFamily="34" charset="0"/>
              <a:buNone/>
              <a:defRPr sz="2000" b="0" i="0" kern="1200">
                <a:solidFill>
                  <a:schemeClr val="tx1"/>
                </a:solidFill>
                <a:latin typeface="Arial" panose="020B0604020202020204" pitchFamily="34" charset="0"/>
                <a:ea typeface="+mn-ea"/>
                <a:cs typeface="+mn-cs"/>
              </a:defRPr>
            </a:lvl3pPr>
            <a:lvl4pPr marL="1371566" indent="0" algn="l" defTabSz="914377" rtl="0" eaLnBrk="1" latinLnBrk="0" hangingPunct="1">
              <a:lnSpc>
                <a:spcPct val="90000"/>
              </a:lnSpc>
              <a:spcBef>
                <a:spcPts val="500"/>
              </a:spcBef>
              <a:spcAft>
                <a:spcPts val="1200"/>
              </a:spcAft>
              <a:buFont typeface="Arial" panose="020B0604020202020204" pitchFamily="34" charset="0"/>
              <a:buNone/>
              <a:defRPr sz="1800" b="0" i="0" kern="1200">
                <a:solidFill>
                  <a:schemeClr val="tx1"/>
                </a:solidFill>
                <a:latin typeface="Arial" panose="020B0604020202020204" pitchFamily="34" charset="0"/>
                <a:ea typeface="+mn-ea"/>
                <a:cs typeface="+mn-cs"/>
              </a:defRPr>
            </a:lvl4pPr>
            <a:lvl5pPr marL="1828755" indent="0" algn="l" defTabSz="914377" rtl="0" eaLnBrk="1" latinLnBrk="0" hangingPunct="1">
              <a:lnSpc>
                <a:spcPct val="90000"/>
              </a:lnSpc>
              <a:spcBef>
                <a:spcPts val="500"/>
              </a:spcBef>
              <a:spcAft>
                <a:spcPts val="1200"/>
              </a:spcAft>
              <a:buFont typeface="Arial" panose="020B0604020202020204" pitchFamily="34" charset="0"/>
              <a:buNone/>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0"/>
              </a:spcAft>
            </a:pPr>
            <a:r>
              <a:rPr lang="en-US" sz="2400" b="1" dirty="0">
                <a:latin typeface="Space Mono" panose="02000509040000020004" pitchFamily="49" charset="77"/>
              </a:rPr>
              <a:t>Circumplex:</a:t>
            </a:r>
          </a:p>
          <a:p>
            <a:pPr>
              <a:lnSpc>
                <a:spcPct val="100000"/>
              </a:lnSpc>
              <a:spcBef>
                <a:spcPts val="0"/>
              </a:spcBef>
              <a:spcAft>
                <a:spcPts val="0"/>
              </a:spcAft>
            </a:pPr>
            <a:r>
              <a:rPr lang="en-US" sz="2000" dirty="0"/>
              <a:t>Advanced circumplex analysis</a:t>
            </a:r>
          </a:p>
        </p:txBody>
      </p:sp>
      <p:sp>
        <p:nvSpPr>
          <p:cNvPr id="11" name="Picture Placeholder 4">
            <a:extLst>
              <a:ext uri="{FF2B5EF4-FFF2-40B4-BE49-F238E27FC236}">
                <a16:creationId xmlns:a16="http://schemas.microsoft.com/office/drawing/2014/main" id="{811A997B-B0E8-2846-D84B-F4634E437DCD}"/>
              </a:ext>
            </a:extLst>
          </p:cNvPr>
          <p:cNvSpPr txBox="1">
            <a:spLocks/>
          </p:cNvSpPr>
          <p:nvPr/>
        </p:nvSpPr>
        <p:spPr>
          <a:xfrm>
            <a:off x="6114354" y="2256698"/>
            <a:ext cx="5808854" cy="1961341"/>
          </a:xfrm>
          <a:prstGeom prst="rect">
            <a:avLst/>
          </a:prstGeom>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400"/>
              </a:spcBef>
              <a:spcAft>
                <a:spcPts val="600"/>
              </a:spcAft>
            </a:pPr>
            <a:r>
              <a:rPr lang="en-US" sz="1500" dirty="0"/>
              <a:t>Implements the </a:t>
            </a:r>
            <a:r>
              <a:rPr lang="en-US" sz="1500" b="1" dirty="0"/>
              <a:t>Structural Summary Method (SSM)</a:t>
            </a:r>
            <a:r>
              <a:rPr lang="en-US" sz="1500" dirty="0"/>
              <a:t> of circumplex analysis.</a:t>
            </a:r>
          </a:p>
          <a:p>
            <a:pPr>
              <a:lnSpc>
                <a:spcPct val="120000"/>
              </a:lnSpc>
              <a:spcBef>
                <a:spcPts val="400"/>
              </a:spcBef>
              <a:spcAft>
                <a:spcPts val="600"/>
              </a:spcAft>
            </a:pPr>
            <a:r>
              <a:rPr lang="en-US" sz="1500" dirty="0"/>
              <a:t>This enables more detailed analysis of circumplex items, </a:t>
            </a:r>
            <a:r>
              <a:rPr lang="en-US" sz="1500" b="1" dirty="0"/>
              <a:t>correlation with external variables, and validation of the circumplex structure of responses.</a:t>
            </a:r>
          </a:p>
          <a:p>
            <a:pPr>
              <a:lnSpc>
                <a:spcPct val="120000"/>
              </a:lnSpc>
              <a:spcBef>
                <a:spcPts val="400"/>
              </a:spcBef>
              <a:spcAft>
                <a:spcPts val="600"/>
              </a:spcAft>
            </a:pPr>
            <a:r>
              <a:rPr lang="en-US" sz="1500" dirty="0"/>
              <a:t>Extended to any circumplex survey instrument</a:t>
            </a:r>
          </a:p>
        </p:txBody>
      </p:sp>
      <p:sp>
        <p:nvSpPr>
          <p:cNvPr id="14" name="Title 1">
            <a:extLst>
              <a:ext uri="{FF2B5EF4-FFF2-40B4-BE49-F238E27FC236}">
                <a16:creationId xmlns:a16="http://schemas.microsoft.com/office/drawing/2014/main" id="{C0AA1779-9BF8-3D70-6C30-E48FF3CE69CE}"/>
              </a:ext>
            </a:extLst>
          </p:cNvPr>
          <p:cNvSpPr>
            <a:spLocks noGrp="1"/>
          </p:cNvSpPr>
          <p:nvPr>
            <p:ph type="title"/>
          </p:nvPr>
        </p:nvSpPr>
        <p:spPr>
          <a:xfrm>
            <a:off x="286385" y="432845"/>
            <a:ext cx="11582527" cy="605790"/>
          </a:xfrm>
        </p:spPr>
        <p:txBody>
          <a:bodyPr>
            <a:normAutofit fontScale="90000"/>
          </a:bodyPr>
          <a:lstStyle/>
          <a:p>
            <a:r>
              <a:rPr lang="en-US" dirty="0">
                <a:latin typeface="Space Mono" panose="02000509040000020004" pitchFamily="49" charset="77"/>
              </a:rPr>
              <a:t>Open Source Packages</a:t>
            </a:r>
          </a:p>
        </p:txBody>
      </p:sp>
      <p:pic>
        <p:nvPicPr>
          <p:cNvPr id="2052" name="Picture 4" descr="No description has been provided for this image">
            <a:extLst>
              <a:ext uri="{FF2B5EF4-FFF2-40B4-BE49-F238E27FC236}">
                <a16:creationId xmlns:a16="http://schemas.microsoft.com/office/drawing/2014/main" id="{6E28FCAF-9DA1-F799-BCB5-2E1B8F7E9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419" y="4411152"/>
            <a:ext cx="2963400" cy="20488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68F172F-48CD-FF80-ECBA-E4AD599F9F39}"/>
              </a:ext>
            </a:extLst>
          </p:cNvPr>
          <p:cNvPicPr>
            <a:picLocks noChangeAspect="1"/>
          </p:cNvPicPr>
          <p:nvPr/>
        </p:nvPicPr>
        <p:blipFill>
          <a:blip r:embed="rId5"/>
          <a:stretch>
            <a:fillRect/>
          </a:stretch>
        </p:blipFill>
        <p:spPr>
          <a:xfrm>
            <a:off x="5876785" y="4683268"/>
            <a:ext cx="3267634" cy="1649086"/>
          </a:xfrm>
          <a:prstGeom prst="rect">
            <a:avLst/>
          </a:prstGeom>
        </p:spPr>
      </p:pic>
    </p:spTree>
    <p:extLst>
      <p:ext uri="{BB962C8B-B14F-4D97-AF65-F5344CB8AC3E}">
        <p14:creationId xmlns:p14="http://schemas.microsoft.com/office/powerpoint/2010/main" val="2070531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2C0CD-36C5-F569-793F-FF85DC2CCBA5}"/>
              </a:ext>
            </a:extLst>
          </p:cNvPr>
          <p:cNvSpPr>
            <a:spLocks noGrp="1"/>
          </p:cNvSpPr>
          <p:nvPr>
            <p:ph type="title"/>
          </p:nvPr>
        </p:nvSpPr>
        <p:spPr/>
        <p:txBody>
          <a:bodyPr>
            <a:normAutofit fontScale="90000"/>
          </a:bodyPr>
          <a:lstStyle/>
          <a:p>
            <a:r>
              <a:rPr lang="en-US" dirty="0"/>
              <a:t>Putting it all together</a:t>
            </a:r>
          </a:p>
        </p:txBody>
      </p:sp>
      <p:grpSp>
        <p:nvGrpSpPr>
          <p:cNvPr id="14" name="Group 13">
            <a:extLst>
              <a:ext uri="{FF2B5EF4-FFF2-40B4-BE49-F238E27FC236}">
                <a16:creationId xmlns:a16="http://schemas.microsoft.com/office/drawing/2014/main" id="{10F8681C-D528-F908-2D24-DA2ACE60330F}"/>
              </a:ext>
            </a:extLst>
          </p:cNvPr>
          <p:cNvGrpSpPr/>
          <p:nvPr/>
        </p:nvGrpSpPr>
        <p:grpSpPr>
          <a:xfrm>
            <a:off x="215801" y="2646407"/>
            <a:ext cx="3233493" cy="3964258"/>
            <a:chOff x="205969" y="1446871"/>
            <a:chExt cx="3233493" cy="3964258"/>
          </a:xfrm>
        </p:grpSpPr>
        <p:sp>
          <p:nvSpPr>
            <p:cNvPr id="4" name="TextBox 3">
              <a:extLst>
                <a:ext uri="{FF2B5EF4-FFF2-40B4-BE49-F238E27FC236}">
                  <a16:creationId xmlns:a16="http://schemas.microsoft.com/office/drawing/2014/main" id="{734ACF5E-EE1C-1B87-14A8-8A9C164BDEC9}"/>
                </a:ext>
              </a:extLst>
            </p:cNvPr>
            <p:cNvSpPr txBox="1"/>
            <p:nvPr/>
          </p:nvSpPr>
          <p:spPr>
            <a:xfrm>
              <a:off x="324581" y="1631685"/>
              <a:ext cx="3008673" cy="1292662"/>
            </a:xfrm>
            <a:prstGeom prst="rect">
              <a:avLst/>
            </a:prstGeom>
            <a:noFill/>
          </p:spPr>
          <p:txBody>
            <a:bodyPr wrap="square" rtlCol="0">
              <a:spAutoFit/>
            </a:bodyPr>
            <a:lstStyle/>
            <a:p>
              <a:pPr algn="ctr"/>
              <a:r>
                <a:rPr lang="en-US" sz="2400" b="1" dirty="0"/>
                <a:t>Audio analysis</a:t>
              </a:r>
            </a:p>
            <a:p>
              <a:pPr algn="ctr"/>
              <a:r>
                <a:rPr lang="en-US" dirty="0"/>
                <a:t>Psychoacoustics, environmental acoustics, bioacoustics, etc.</a:t>
              </a:r>
            </a:p>
          </p:txBody>
        </p:sp>
        <p:pic>
          <p:nvPicPr>
            <p:cNvPr id="7" name="Picture 6">
              <a:extLst>
                <a:ext uri="{FF2B5EF4-FFF2-40B4-BE49-F238E27FC236}">
                  <a16:creationId xmlns:a16="http://schemas.microsoft.com/office/drawing/2014/main" id="{00570DCF-4D56-72E7-7B60-376035780DA0}"/>
                </a:ext>
              </a:extLst>
            </p:cNvPr>
            <p:cNvPicPr>
              <a:picLocks noChangeAspect="1"/>
            </p:cNvPicPr>
            <p:nvPr/>
          </p:nvPicPr>
          <p:blipFill rotWithShape="1">
            <a:blip r:embed="rId3"/>
            <a:srcRect l="4919" r="4919"/>
            <a:stretch/>
          </p:blipFill>
          <p:spPr>
            <a:xfrm>
              <a:off x="365043" y="3129303"/>
              <a:ext cx="2920969" cy="2004176"/>
            </a:xfrm>
            <a:prstGeom prst="rect">
              <a:avLst/>
            </a:prstGeom>
          </p:spPr>
        </p:pic>
        <p:sp>
          <p:nvSpPr>
            <p:cNvPr id="9" name="Rounded Rectangle 8">
              <a:extLst>
                <a:ext uri="{FF2B5EF4-FFF2-40B4-BE49-F238E27FC236}">
                  <a16:creationId xmlns:a16="http://schemas.microsoft.com/office/drawing/2014/main" id="{54D1D169-0701-9491-6439-F6AF315058D3}"/>
                </a:ext>
              </a:extLst>
            </p:cNvPr>
            <p:cNvSpPr/>
            <p:nvPr/>
          </p:nvSpPr>
          <p:spPr>
            <a:xfrm>
              <a:off x="205969" y="1446871"/>
              <a:ext cx="3233493" cy="3964258"/>
            </a:xfrm>
            <a:prstGeom prst="roundRect">
              <a:avLst>
                <a:gd name="adj" fmla="val 9174"/>
              </a:avLst>
            </a:prstGeom>
            <a:noFill/>
            <a:ln w="25400" cap="flat">
              <a:solidFill>
                <a:schemeClr val="tx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6AE0431-862B-8514-E093-94E8BFF8BA7E}"/>
              </a:ext>
            </a:extLst>
          </p:cNvPr>
          <p:cNvGrpSpPr/>
          <p:nvPr/>
        </p:nvGrpSpPr>
        <p:grpSpPr>
          <a:xfrm>
            <a:off x="3700805" y="2646407"/>
            <a:ext cx="4101794" cy="3964258"/>
            <a:chOff x="3690973" y="1446871"/>
            <a:chExt cx="4101794" cy="3964258"/>
          </a:xfrm>
        </p:grpSpPr>
        <p:sp>
          <p:nvSpPr>
            <p:cNvPr id="5" name="TextBox 4">
              <a:extLst>
                <a:ext uri="{FF2B5EF4-FFF2-40B4-BE49-F238E27FC236}">
                  <a16:creationId xmlns:a16="http://schemas.microsoft.com/office/drawing/2014/main" id="{610DEC3D-7EDF-198F-8893-5E6E8CD273F8}"/>
                </a:ext>
              </a:extLst>
            </p:cNvPr>
            <p:cNvSpPr txBox="1"/>
            <p:nvPr/>
          </p:nvSpPr>
          <p:spPr>
            <a:xfrm>
              <a:off x="3962394" y="1631685"/>
              <a:ext cx="3484965" cy="1569660"/>
            </a:xfrm>
            <a:prstGeom prst="rect">
              <a:avLst/>
            </a:prstGeom>
            <a:noFill/>
          </p:spPr>
          <p:txBody>
            <a:bodyPr wrap="square" rtlCol="0">
              <a:spAutoFit/>
            </a:bodyPr>
            <a:lstStyle/>
            <a:p>
              <a:pPr algn="ctr"/>
              <a:r>
                <a:rPr lang="en-US" sz="2400" b="1" dirty="0"/>
                <a:t>Predictive Modelling</a:t>
              </a:r>
            </a:p>
            <a:p>
              <a:pPr algn="ctr"/>
              <a:r>
                <a:rPr lang="en-US" dirty="0"/>
                <a:t>Multi-level Linear Regression</a:t>
              </a:r>
            </a:p>
            <a:p>
              <a:pPr algn="ctr"/>
              <a:r>
                <a:rPr lang="en-US" dirty="0"/>
                <a:t>Probabilistic Predictions</a:t>
              </a:r>
            </a:p>
            <a:p>
              <a:pPr algn="ctr"/>
              <a:r>
                <a:rPr lang="en-US" dirty="0"/>
                <a:t>Joint Source-Perception Modelling</a:t>
              </a:r>
            </a:p>
          </p:txBody>
        </p:sp>
        <p:pic>
          <p:nvPicPr>
            <p:cNvPr id="1026" name="Picture 2">
              <a:extLst>
                <a:ext uri="{FF2B5EF4-FFF2-40B4-BE49-F238E27FC236}">
                  <a16:creationId xmlns:a16="http://schemas.microsoft.com/office/drawing/2014/main" id="{C59FABF3-B5F9-4F86-F68D-6D397DE26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777" y="3181713"/>
              <a:ext cx="3725002" cy="1740108"/>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2C3F053E-1D99-8D4B-AD56-16C0AB08D082}"/>
                </a:ext>
              </a:extLst>
            </p:cNvPr>
            <p:cNvSpPr/>
            <p:nvPr/>
          </p:nvSpPr>
          <p:spPr>
            <a:xfrm>
              <a:off x="3690973" y="1446871"/>
              <a:ext cx="4101794" cy="3964258"/>
            </a:xfrm>
            <a:prstGeom prst="roundRect">
              <a:avLst>
                <a:gd name="adj" fmla="val 7500"/>
              </a:avLst>
            </a:prstGeom>
            <a:noFill/>
            <a:ln w="25400" cap="flat">
              <a:solidFill>
                <a:schemeClr val="tx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6BEE271-2AB8-DF5F-F0A6-F5B9261264AA}"/>
              </a:ext>
            </a:extLst>
          </p:cNvPr>
          <p:cNvGrpSpPr/>
          <p:nvPr/>
        </p:nvGrpSpPr>
        <p:grpSpPr>
          <a:xfrm>
            <a:off x="8108914" y="2646407"/>
            <a:ext cx="3848501" cy="3964258"/>
            <a:chOff x="8099082" y="1446871"/>
            <a:chExt cx="3848501" cy="3964258"/>
          </a:xfrm>
        </p:grpSpPr>
        <p:sp>
          <p:nvSpPr>
            <p:cNvPr id="6" name="TextBox 5">
              <a:extLst>
                <a:ext uri="{FF2B5EF4-FFF2-40B4-BE49-F238E27FC236}">
                  <a16:creationId xmlns:a16="http://schemas.microsoft.com/office/drawing/2014/main" id="{A4AE2F6F-88DD-8209-B9CC-D640D3865173}"/>
                </a:ext>
              </a:extLst>
            </p:cNvPr>
            <p:cNvSpPr txBox="1"/>
            <p:nvPr/>
          </p:nvSpPr>
          <p:spPr>
            <a:xfrm>
              <a:off x="8297418" y="1629236"/>
              <a:ext cx="3484965" cy="1661993"/>
            </a:xfrm>
            <a:prstGeom prst="rect">
              <a:avLst/>
            </a:prstGeom>
            <a:noFill/>
          </p:spPr>
          <p:txBody>
            <a:bodyPr wrap="square" rtlCol="0">
              <a:spAutoFit/>
            </a:bodyPr>
            <a:lstStyle/>
            <a:p>
              <a:pPr algn="ctr"/>
              <a:r>
                <a:rPr lang="en-US" sz="2400" b="1" dirty="0" err="1"/>
                <a:t>Visualisation</a:t>
              </a:r>
              <a:r>
                <a:rPr lang="en-US" sz="2400" b="1" dirty="0"/>
                <a:t> &amp; Scoring</a:t>
              </a:r>
            </a:p>
            <a:p>
              <a:pPr algn="ctr"/>
              <a:r>
                <a:rPr lang="en-US" dirty="0"/>
                <a:t>Soundscape Density Plots</a:t>
              </a:r>
            </a:p>
            <a:p>
              <a:pPr algn="ctr"/>
              <a:r>
                <a:rPr lang="en-US" dirty="0"/>
                <a:t>Soundscape Indices</a:t>
              </a:r>
            </a:p>
            <a:p>
              <a:pPr algn="ctr"/>
              <a:r>
                <a:rPr lang="en-US" dirty="0"/>
                <a:t>Setting Design Goals</a:t>
              </a:r>
            </a:p>
          </p:txBody>
        </p:sp>
        <p:pic>
          <p:nvPicPr>
            <p:cNvPr id="8" name="Picture 7">
              <a:extLst>
                <a:ext uri="{FF2B5EF4-FFF2-40B4-BE49-F238E27FC236}">
                  <a16:creationId xmlns:a16="http://schemas.microsoft.com/office/drawing/2014/main" id="{61CAB800-9BB7-F62D-DF5F-518CDD7065AF}"/>
                </a:ext>
              </a:extLst>
            </p:cNvPr>
            <p:cNvPicPr>
              <a:picLocks noChangeAspect="1"/>
            </p:cNvPicPr>
            <p:nvPr/>
          </p:nvPicPr>
          <p:blipFill rotWithShape="1">
            <a:blip r:embed="rId5"/>
            <a:srcRect b="36938"/>
            <a:stretch/>
          </p:blipFill>
          <p:spPr>
            <a:xfrm>
              <a:off x="8297419" y="2985967"/>
              <a:ext cx="3429784" cy="2322223"/>
            </a:xfrm>
            <a:prstGeom prst="rect">
              <a:avLst/>
            </a:prstGeom>
          </p:spPr>
        </p:pic>
        <p:sp>
          <p:nvSpPr>
            <p:cNvPr id="11" name="Rounded Rectangle 10">
              <a:extLst>
                <a:ext uri="{FF2B5EF4-FFF2-40B4-BE49-F238E27FC236}">
                  <a16:creationId xmlns:a16="http://schemas.microsoft.com/office/drawing/2014/main" id="{085D4D42-F9D5-0CA1-800D-BDBAA9BCD0C7}"/>
                </a:ext>
              </a:extLst>
            </p:cNvPr>
            <p:cNvSpPr>
              <a:spLocks/>
            </p:cNvSpPr>
            <p:nvPr/>
          </p:nvSpPr>
          <p:spPr>
            <a:xfrm>
              <a:off x="8099082" y="1446871"/>
              <a:ext cx="3848501" cy="3964258"/>
            </a:xfrm>
            <a:prstGeom prst="roundRect">
              <a:avLst>
                <a:gd name="adj" fmla="val 8193"/>
              </a:avLst>
            </a:prstGeom>
            <a:noFill/>
            <a:ln w="25400" cap="flat">
              <a:solidFill>
                <a:schemeClr val="tx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ounded Rectangle 11">
            <a:extLst>
              <a:ext uri="{FF2B5EF4-FFF2-40B4-BE49-F238E27FC236}">
                <a16:creationId xmlns:a16="http://schemas.microsoft.com/office/drawing/2014/main" id="{FF1B7416-C0FD-578B-F389-484150532BED}"/>
              </a:ext>
            </a:extLst>
          </p:cNvPr>
          <p:cNvSpPr/>
          <p:nvPr/>
        </p:nvSpPr>
        <p:spPr>
          <a:xfrm>
            <a:off x="68826" y="1219200"/>
            <a:ext cx="12034684" cy="5525729"/>
          </a:xfrm>
          <a:prstGeom prst="roundRect">
            <a:avLst>
              <a:gd name="adj" fmla="val 7500"/>
            </a:avLst>
          </a:prstGeom>
          <a:noFill/>
          <a:ln w="25400" cap="flat">
            <a:solidFill>
              <a:schemeClr val="tx1"/>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96ADE95A-08A9-C50F-8C39-1CD59D30638E}"/>
              </a:ext>
            </a:extLst>
          </p:cNvPr>
          <p:cNvPicPr>
            <a:picLocks noChangeAspect="1"/>
          </p:cNvPicPr>
          <p:nvPr/>
        </p:nvPicPr>
        <p:blipFill>
          <a:blip r:embed="rId6"/>
          <a:stretch>
            <a:fillRect/>
          </a:stretch>
        </p:blipFill>
        <p:spPr>
          <a:xfrm>
            <a:off x="5128016" y="1312181"/>
            <a:ext cx="1173383" cy="11733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Right Arrow 17">
            <a:extLst>
              <a:ext uri="{FF2B5EF4-FFF2-40B4-BE49-F238E27FC236}">
                <a16:creationId xmlns:a16="http://schemas.microsoft.com/office/drawing/2014/main" id="{A50A0AF2-FACA-F24C-E800-8B6D1CE232B5}"/>
              </a:ext>
            </a:extLst>
          </p:cNvPr>
          <p:cNvSpPr/>
          <p:nvPr/>
        </p:nvSpPr>
        <p:spPr>
          <a:xfrm>
            <a:off x="3343086" y="4490765"/>
            <a:ext cx="511523" cy="3958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9DA28BA4-06CB-13F2-38C4-CEA944878FF9}"/>
              </a:ext>
            </a:extLst>
          </p:cNvPr>
          <p:cNvSpPr/>
          <p:nvPr/>
        </p:nvSpPr>
        <p:spPr>
          <a:xfrm>
            <a:off x="7729219" y="4430602"/>
            <a:ext cx="511523" cy="3958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D39196A-88CE-3A4F-0400-BD09F1C4986B}"/>
              </a:ext>
            </a:extLst>
          </p:cNvPr>
          <p:cNvSpPr txBox="1"/>
          <p:nvPr/>
        </p:nvSpPr>
        <p:spPr>
          <a:xfrm>
            <a:off x="963553" y="1748138"/>
            <a:ext cx="3008673" cy="369332"/>
          </a:xfrm>
          <a:prstGeom prst="rect">
            <a:avLst/>
          </a:prstGeom>
          <a:noFill/>
        </p:spPr>
        <p:txBody>
          <a:bodyPr wrap="square" rtlCol="0">
            <a:spAutoFit/>
          </a:bodyPr>
          <a:lstStyle/>
          <a:p>
            <a:pPr algn="ctr"/>
            <a:r>
              <a:rPr lang="en-US" dirty="0"/>
              <a:t>Free and Open Source</a:t>
            </a:r>
          </a:p>
        </p:txBody>
      </p:sp>
      <p:sp>
        <p:nvSpPr>
          <p:cNvPr id="21" name="TextBox 20">
            <a:extLst>
              <a:ext uri="{FF2B5EF4-FFF2-40B4-BE49-F238E27FC236}">
                <a16:creationId xmlns:a16="http://schemas.microsoft.com/office/drawing/2014/main" id="{021D5218-8597-C408-A317-3D8E13FEE9E4}"/>
              </a:ext>
            </a:extLst>
          </p:cNvPr>
          <p:cNvSpPr txBox="1"/>
          <p:nvPr/>
        </p:nvSpPr>
        <p:spPr>
          <a:xfrm>
            <a:off x="7729219" y="1748138"/>
            <a:ext cx="3008673" cy="369332"/>
          </a:xfrm>
          <a:prstGeom prst="rect">
            <a:avLst/>
          </a:prstGeom>
          <a:noFill/>
        </p:spPr>
        <p:txBody>
          <a:bodyPr wrap="square" rtlCol="0">
            <a:spAutoFit/>
          </a:bodyPr>
          <a:lstStyle/>
          <a:p>
            <a:pPr algn="ctr"/>
            <a:r>
              <a:rPr lang="en-US" dirty="0"/>
              <a:t>Modular and Adaptable</a:t>
            </a:r>
          </a:p>
        </p:txBody>
      </p:sp>
    </p:spTree>
    <p:extLst>
      <p:ext uri="{BB962C8B-B14F-4D97-AF65-F5344CB8AC3E}">
        <p14:creationId xmlns:p14="http://schemas.microsoft.com/office/powerpoint/2010/main" val="318031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018D-AF5F-356C-ABEB-96F9F5D43960}"/>
              </a:ext>
            </a:extLst>
          </p:cNvPr>
          <p:cNvSpPr>
            <a:spLocks noGrp="1"/>
          </p:cNvSpPr>
          <p:nvPr>
            <p:ph type="ctrTitle"/>
          </p:nvPr>
        </p:nvSpPr>
        <p:spPr/>
        <p:txBody>
          <a:bodyPr/>
          <a:lstStyle/>
          <a:p>
            <a:r>
              <a:rPr lang="en-US" dirty="0"/>
              <a:t>Thank you for listening</a:t>
            </a:r>
          </a:p>
        </p:txBody>
      </p:sp>
      <p:sp>
        <p:nvSpPr>
          <p:cNvPr id="3" name="Text Placeholder 2">
            <a:extLst>
              <a:ext uri="{FF2B5EF4-FFF2-40B4-BE49-F238E27FC236}">
                <a16:creationId xmlns:a16="http://schemas.microsoft.com/office/drawing/2014/main" id="{98DC4F0F-EFE3-D158-50D6-955FD5765A78}"/>
              </a:ext>
            </a:extLst>
          </p:cNvPr>
          <p:cNvSpPr>
            <a:spLocks noGrp="1"/>
          </p:cNvSpPr>
          <p:nvPr>
            <p:ph type="body" sz="quarter" idx="13"/>
          </p:nvPr>
        </p:nvSpPr>
        <p:spPr>
          <a:xfrm>
            <a:off x="284939" y="3169854"/>
            <a:ext cx="8573926" cy="369333"/>
          </a:xfrm>
        </p:spPr>
        <p:txBody>
          <a:bodyPr/>
          <a:lstStyle/>
          <a:p>
            <a:r>
              <a:rPr lang="en-US" dirty="0"/>
              <a:t>Dr Andrew Mitchell, Senior Research Fellow, UCL IEDE</a:t>
            </a:r>
          </a:p>
          <a:p>
            <a:r>
              <a:rPr lang="en-US" dirty="0"/>
              <a:t>andrew.mitchell.18@ucl.ac.uk </a:t>
            </a:r>
          </a:p>
          <a:p>
            <a:r>
              <a:rPr lang="en-US" dirty="0"/>
              <a:t>https://</a:t>
            </a:r>
            <a:r>
              <a:rPr lang="en-US" dirty="0" err="1"/>
              <a:t>drandrewmitchell.com</a:t>
            </a:r>
            <a:r>
              <a:rPr lang="en-US" dirty="0"/>
              <a:t> </a:t>
            </a:r>
          </a:p>
        </p:txBody>
      </p:sp>
    </p:spTree>
    <p:extLst>
      <p:ext uri="{BB962C8B-B14F-4D97-AF65-F5344CB8AC3E}">
        <p14:creationId xmlns:p14="http://schemas.microsoft.com/office/powerpoint/2010/main" val="174648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1EC7-F288-7BE5-CCF9-072745DFC599}"/>
              </a:ext>
            </a:extLst>
          </p:cNvPr>
          <p:cNvSpPr>
            <a:spLocks noGrp="1"/>
          </p:cNvSpPr>
          <p:nvPr>
            <p:ph type="title"/>
          </p:nvPr>
        </p:nvSpPr>
        <p:spPr/>
        <p:txBody>
          <a:bodyPr>
            <a:normAutofit fontScale="90000"/>
          </a:bodyPr>
          <a:lstStyle/>
          <a:p>
            <a:r>
              <a:rPr lang="en-US" dirty="0"/>
              <a:t>Distal, Proximal, and Perceptual</a:t>
            </a:r>
          </a:p>
        </p:txBody>
      </p:sp>
      <p:sp>
        <p:nvSpPr>
          <p:cNvPr id="3" name="Text Placeholder 2">
            <a:extLst>
              <a:ext uri="{FF2B5EF4-FFF2-40B4-BE49-F238E27FC236}">
                <a16:creationId xmlns:a16="http://schemas.microsoft.com/office/drawing/2014/main" id="{5F753D54-8C26-E557-E58F-016A3B2E0CDE}"/>
              </a:ext>
            </a:extLst>
          </p:cNvPr>
          <p:cNvSpPr>
            <a:spLocks noGrp="1"/>
          </p:cNvSpPr>
          <p:nvPr>
            <p:ph type="body" sz="quarter" idx="13"/>
          </p:nvPr>
        </p:nvSpPr>
        <p:spPr>
          <a:xfrm>
            <a:off x="286384" y="1796143"/>
            <a:ext cx="11582527" cy="2358998"/>
          </a:xfrm>
        </p:spPr>
        <p:txBody>
          <a:bodyPr/>
          <a:lstStyle/>
          <a:p>
            <a:r>
              <a:rPr lang="en-US" dirty="0"/>
              <a:t>Many of these conceptions of soundscape can actually be organized into different </a:t>
            </a:r>
            <a:r>
              <a:rPr lang="en-US" b="1" dirty="0"/>
              <a:t>types of soundscapes:</a:t>
            </a:r>
          </a:p>
          <a:p>
            <a:r>
              <a:rPr lang="en-US" b="1" dirty="0"/>
              <a:t>Distal, Proximal, and Perceptual Soundscapes</a:t>
            </a:r>
            <a:r>
              <a:rPr lang="en-US" dirty="0"/>
              <a:t> as defined by </a:t>
            </a:r>
            <a:r>
              <a:rPr lang="en-US" dirty="0" err="1"/>
              <a:t>Grinfeder</a:t>
            </a:r>
            <a:r>
              <a:rPr lang="en-US" dirty="0"/>
              <a:t> et al. (2022)</a:t>
            </a:r>
          </a:p>
        </p:txBody>
      </p:sp>
      <p:sp>
        <p:nvSpPr>
          <p:cNvPr id="4" name="TextBox 3">
            <a:extLst>
              <a:ext uri="{FF2B5EF4-FFF2-40B4-BE49-F238E27FC236}">
                <a16:creationId xmlns:a16="http://schemas.microsoft.com/office/drawing/2014/main" id="{D7FA7C1A-ED84-12F2-58CF-09828A48FDD2}"/>
              </a:ext>
            </a:extLst>
          </p:cNvPr>
          <p:cNvSpPr txBox="1"/>
          <p:nvPr/>
        </p:nvSpPr>
        <p:spPr>
          <a:xfrm>
            <a:off x="286384" y="4293934"/>
            <a:ext cx="8662801" cy="400110"/>
          </a:xfrm>
          <a:prstGeom prst="rect">
            <a:avLst/>
          </a:prstGeom>
          <a:noFill/>
        </p:spPr>
        <p:txBody>
          <a:bodyPr wrap="square" rtlCol="0">
            <a:spAutoFit/>
          </a:bodyPr>
          <a:lstStyle/>
          <a:p>
            <a:r>
              <a:rPr lang="en-GB" sz="1000" b="0" i="0" dirty="0" err="1">
                <a:solidFill>
                  <a:srgbClr val="131516"/>
                </a:solidFill>
                <a:effectLst/>
                <a:latin typeface="Roboto" panose="02000000000000000000" pitchFamily="2" charset="0"/>
              </a:rPr>
              <a:t>Grinfeder</a:t>
            </a:r>
            <a:r>
              <a:rPr lang="en-GB" sz="1000" b="0" i="0" dirty="0">
                <a:solidFill>
                  <a:srgbClr val="131516"/>
                </a:solidFill>
                <a:effectLst/>
                <a:latin typeface="Roboto" panose="02000000000000000000" pitchFamily="2" charset="0"/>
              </a:rPr>
              <a:t>, Elie, Christian </a:t>
            </a:r>
            <a:r>
              <a:rPr lang="en-GB" sz="1000" b="0" i="0" dirty="0" err="1">
                <a:solidFill>
                  <a:srgbClr val="131516"/>
                </a:solidFill>
                <a:effectLst/>
                <a:latin typeface="Roboto" panose="02000000000000000000" pitchFamily="2" charset="0"/>
              </a:rPr>
              <a:t>Lorenzi</a:t>
            </a:r>
            <a:r>
              <a:rPr lang="en-GB" sz="1000" b="0" i="0" dirty="0">
                <a:solidFill>
                  <a:srgbClr val="131516"/>
                </a:solidFill>
                <a:effectLst/>
                <a:latin typeface="Roboto" panose="02000000000000000000" pitchFamily="2" charset="0"/>
              </a:rPr>
              <a:t>, Sylvain </a:t>
            </a:r>
            <a:r>
              <a:rPr lang="en-GB" sz="1000" b="0" i="0" dirty="0" err="1">
                <a:solidFill>
                  <a:srgbClr val="131516"/>
                </a:solidFill>
                <a:effectLst/>
                <a:latin typeface="Roboto" panose="02000000000000000000" pitchFamily="2" charset="0"/>
              </a:rPr>
              <a:t>Haupert</a:t>
            </a:r>
            <a:r>
              <a:rPr lang="en-GB" sz="1000" b="0" i="0" dirty="0">
                <a:solidFill>
                  <a:srgbClr val="131516"/>
                </a:solidFill>
                <a:effectLst/>
                <a:latin typeface="Roboto" panose="02000000000000000000" pitchFamily="2" charset="0"/>
              </a:rPr>
              <a:t>, and Jérôme </a:t>
            </a:r>
            <a:r>
              <a:rPr lang="en-GB" sz="1000" b="0" i="0" dirty="0" err="1">
                <a:solidFill>
                  <a:srgbClr val="131516"/>
                </a:solidFill>
                <a:effectLst/>
                <a:latin typeface="Roboto" panose="02000000000000000000" pitchFamily="2" charset="0"/>
              </a:rPr>
              <a:t>Sueur</a:t>
            </a:r>
            <a:r>
              <a:rPr lang="en-GB" sz="1000" b="0" i="0" dirty="0">
                <a:solidFill>
                  <a:srgbClr val="131516"/>
                </a:solidFill>
                <a:effectLst/>
                <a:latin typeface="Roboto" panose="02000000000000000000" pitchFamily="2" charset="0"/>
              </a:rPr>
              <a:t>. 2022. “What Do We Mean by "Soundscape"? A Functional Description.” </a:t>
            </a:r>
            <a:r>
              <a:rPr lang="en-GB" sz="1000" b="0" i="1" dirty="0">
                <a:solidFill>
                  <a:srgbClr val="131516"/>
                </a:solidFill>
                <a:effectLst/>
                <a:latin typeface="Roboto" panose="02000000000000000000" pitchFamily="2" charset="0"/>
              </a:rPr>
              <a:t>Frontiers in Ecology and Evolution</a:t>
            </a:r>
            <a:r>
              <a:rPr lang="en-GB" sz="1000" b="0" i="0" dirty="0">
                <a:solidFill>
                  <a:srgbClr val="131516"/>
                </a:solidFill>
                <a:effectLst/>
                <a:latin typeface="Roboto" panose="02000000000000000000" pitchFamily="2" charset="0"/>
              </a:rPr>
              <a:t> 10 (June). </a:t>
            </a:r>
            <a:r>
              <a:rPr lang="en-GB" sz="1000" b="0" i="0" u="none" strike="noStrike" dirty="0">
                <a:effectLst/>
                <a:latin typeface="Roboto" panose="02000000000000000000" pitchFamily="2" charset="0"/>
                <a:hlinkClick r:id="rId2"/>
              </a:rPr>
              <a:t>https://doi.org/10.3389/fevo.2022.894232</a:t>
            </a:r>
            <a:r>
              <a:rPr lang="en-GB" sz="1000" b="0" i="0" dirty="0">
                <a:solidFill>
                  <a:srgbClr val="131516"/>
                </a:solidFill>
                <a:effectLst/>
                <a:latin typeface="Roboto" panose="02000000000000000000" pitchFamily="2" charset="0"/>
              </a:rPr>
              <a:t>.</a:t>
            </a:r>
            <a:endParaRPr lang="en-GB" sz="1000" baseline="30000" dirty="0"/>
          </a:p>
        </p:txBody>
      </p:sp>
    </p:spTree>
    <p:extLst>
      <p:ext uri="{BB962C8B-B14F-4D97-AF65-F5344CB8AC3E}">
        <p14:creationId xmlns:p14="http://schemas.microsoft.com/office/powerpoint/2010/main" val="329514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1EC7-F288-7BE5-CCF9-072745DFC599}"/>
              </a:ext>
            </a:extLst>
          </p:cNvPr>
          <p:cNvSpPr>
            <a:spLocks noGrp="1"/>
          </p:cNvSpPr>
          <p:nvPr>
            <p:ph type="title"/>
          </p:nvPr>
        </p:nvSpPr>
        <p:spPr/>
        <p:txBody>
          <a:bodyPr>
            <a:normAutofit fontScale="90000"/>
          </a:bodyPr>
          <a:lstStyle/>
          <a:p>
            <a:r>
              <a:rPr lang="en-US" dirty="0"/>
              <a:t>Distal, Proximal, and Perceptual</a:t>
            </a:r>
          </a:p>
        </p:txBody>
      </p:sp>
      <p:sp>
        <p:nvSpPr>
          <p:cNvPr id="4" name="TextBox 3">
            <a:extLst>
              <a:ext uri="{FF2B5EF4-FFF2-40B4-BE49-F238E27FC236}">
                <a16:creationId xmlns:a16="http://schemas.microsoft.com/office/drawing/2014/main" id="{D7FA7C1A-ED84-12F2-58CF-09828A48FDD2}"/>
              </a:ext>
            </a:extLst>
          </p:cNvPr>
          <p:cNvSpPr txBox="1"/>
          <p:nvPr/>
        </p:nvSpPr>
        <p:spPr>
          <a:xfrm>
            <a:off x="0" y="6425155"/>
            <a:ext cx="10146890" cy="400110"/>
          </a:xfrm>
          <a:prstGeom prst="rect">
            <a:avLst/>
          </a:prstGeom>
          <a:solidFill>
            <a:schemeClr val="bg1"/>
          </a:solidFill>
        </p:spPr>
        <p:txBody>
          <a:bodyPr wrap="square" rtlCol="0">
            <a:spAutoFit/>
          </a:bodyPr>
          <a:lstStyle/>
          <a:p>
            <a:r>
              <a:rPr lang="en-GB" sz="1000" b="0" i="0" dirty="0" err="1">
                <a:solidFill>
                  <a:srgbClr val="131516"/>
                </a:solidFill>
                <a:effectLst/>
                <a:latin typeface="Roboto" panose="02000000000000000000" pitchFamily="2" charset="0"/>
              </a:rPr>
              <a:t>Lorenzi</a:t>
            </a:r>
            <a:r>
              <a:rPr lang="en-GB" sz="1000" b="0" i="0" dirty="0">
                <a:solidFill>
                  <a:srgbClr val="131516"/>
                </a:solidFill>
                <a:effectLst/>
                <a:latin typeface="Roboto" panose="02000000000000000000" pitchFamily="2" charset="0"/>
              </a:rPr>
              <a:t>, Christian, Frédéric </a:t>
            </a:r>
            <a:r>
              <a:rPr lang="en-GB" sz="1000" b="0" i="0" dirty="0" err="1">
                <a:solidFill>
                  <a:srgbClr val="131516"/>
                </a:solidFill>
                <a:effectLst/>
                <a:latin typeface="Roboto" panose="02000000000000000000" pitchFamily="2" charset="0"/>
              </a:rPr>
              <a:t>Apoux</a:t>
            </a:r>
            <a:r>
              <a:rPr lang="en-GB" sz="1000" b="0" i="0" dirty="0">
                <a:solidFill>
                  <a:srgbClr val="131516"/>
                </a:solidFill>
                <a:effectLst/>
                <a:latin typeface="Roboto" panose="02000000000000000000" pitchFamily="2" charset="0"/>
              </a:rPr>
              <a:t>, Elie </a:t>
            </a:r>
            <a:r>
              <a:rPr lang="en-GB" sz="1000" b="0" i="0" dirty="0" err="1">
                <a:solidFill>
                  <a:srgbClr val="131516"/>
                </a:solidFill>
                <a:effectLst/>
                <a:latin typeface="Roboto" panose="02000000000000000000" pitchFamily="2" charset="0"/>
              </a:rPr>
              <a:t>Grinfeder</a:t>
            </a:r>
            <a:r>
              <a:rPr lang="en-GB" sz="1000" b="0" i="0" dirty="0">
                <a:solidFill>
                  <a:srgbClr val="131516"/>
                </a:solidFill>
                <a:effectLst/>
                <a:latin typeface="Roboto" panose="02000000000000000000" pitchFamily="2" charset="0"/>
              </a:rPr>
              <a:t>, Bernie Krause, Nicole Miller-</a:t>
            </a:r>
            <a:r>
              <a:rPr lang="en-GB" sz="1000" b="0" i="0" dirty="0" err="1">
                <a:solidFill>
                  <a:srgbClr val="131516"/>
                </a:solidFill>
                <a:effectLst/>
                <a:latin typeface="Roboto" panose="02000000000000000000" pitchFamily="2" charset="0"/>
              </a:rPr>
              <a:t>Viacava</a:t>
            </a:r>
            <a:r>
              <a:rPr lang="en-GB" sz="1000" b="0" i="0" dirty="0">
                <a:solidFill>
                  <a:srgbClr val="131516"/>
                </a:solidFill>
                <a:effectLst/>
                <a:latin typeface="Roboto" panose="02000000000000000000" pitchFamily="2" charset="0"/>
              </a:rPr>
              <a:t>, and Jérôme </a:t>
            </a:r>
            <a:r>
              <a:rPr lang="en-GB" sz="1000" b="0" i="0" dirty="0" err="1">
                <a:solidFill>
                  <a:srgbClr val="131516"/>
                </a:solidFill>
                <a:effectLst/>
                <a:latin typeface="Roboto" panose="02000000000000000000" pitchFamily="2" charset="0"/>
              </a:rPr>
              <a:t>Sueur</a:t>
            </a:r>
            <a:r>
              <a:rPr lang="en-GB" sz="1000" b="0" i="0" dirty="0">
                <a:solidFill>
                  <a:srgbClr val="131516"/>
                </a:solidFill>
                <a:effectLst/>
                <a:latin typeface="Roboto" panose="02000000000000000000" pitchFamily="2" charset="0"/>
              </a:rPr>
              <a:t>. 2023. “Human Auditory Ecology: Extending Hearing Research to the Perception of Natural Soundscapes by Humans in Rapidly Changing Environments.” </a:t>
            </a:r>
            <a:r>
              <a:rPr lang="en-GB" sz="1000" b="0" i="1" dirty="0">
                <a:solidFill>
                  <a:srgbClr val="131516"/>
                </a:solidFill>
                <a:effectLst/>
                <a:latin typeface="Roboto" panose="02000000000000000000" pitchFamily="2" charset="0"/>
              </a:rPr>
              <a:t>Trends in Hearing</a:t>
            </a:r>
            <a:r>
              <a:rPr lang="en-GB" sz="1000" b="0" i="0" dirty="0">
                <a:solidFill>
                  <a:srgbClr val="131516"/>
                </a:solidFill>
                <a:effectLst/>
                <a:latin typeface="Roboto" panose="02000000000000000000" pitchFamily="2" charset="0"/>
              </a:rPr>
              <a:t> 27 (January). </a:t>
            </a:r>
            <a:r>
              <a:rPr lang="en-GB" sz="1000" b="0" i="0" u="none" strike="noStrike" dirty="0">
                <a:effectLst/>
                <a:latin typeface="Roboto" panose="02000000000000000000" pitchFamily="2" charset="0"/>
                <a:hlinkClick r:id="rId3"/>
              </a:rPr>
              <a:t>https://doi.org/10.1177/23312165231212032</a:t>
            </a:r>
            <a:r>
              <a:rPr lang="en-GB" sz="1000" b="0" i="0" dirty="0">
                <a:solidFill>
                  <a:srgbClr val="131516"/>
                </a:solidFill>
                <a:effectLst/>
                <a:latin typeface="Roboto" panose="02000000000000000000" pitchFamily="2" charset="0"/>
              </a:rPr>
              <a:t>.</a:t>
            </a:r>
            <a:endParaRPr lang="en-GB" sz="1000" baseline="30000" dirty="0"/>
          </a:p>
        </p:txBody>
      </p:sp>
      <p:pic>
        <p:nvPicPr>
          <p:cNvPr id="10" name="Picture 9" descr="A diagram of sound processing&#10;&#10;Description automatically generated">
            <a:extLst>
              <a:ext uri="{FF2B5EF4-FFF2-40B4-BE49-F238E27FC236}">
                <a16:creationId xmlns:a16="http://schemas.microsoft.com/office/drawing/2014/main" id="{93DA6578-E0F9-0A7F-C36F-AFBC1DDE2515}"/>
              </a:ext>
            </a:extLst>
          </p:cNvPr>
          <p:cNvPicPr>
            <a:picLocks noChangeAspect="1"/>
          </p:cNvPicPr>
          <p:nvPr/>
        </p:nvPicPr>
        <p:blipFill>
          <a:blip r:embed="rId4"/>
          <a:stretch>
            <a:fillRect/>
          </a:stretch>
        </p:blipFill>
        <p:spPr>
          <a:xfrm>
            <a:off x="2121445" y="1203696"/>
            <a:ext cx="7949108" cy="3685862"/>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4496666A-E29D-6B8D-DADA-1C96F82D6638}"/>
              </a:ext>
            </a:extLst>
          </p:cNvPr>
          <p:cNvSpPr txBox="1">
            <a:spLocks/>
          </p:cNvSpPr>
          <p:nvPr/>
        </p:nvSpPr>
        <p:spPr>
          <a:xfrm>
            <a:off x="1981200" y="5211097"/>
            <a:ext cx="8229599" cy="987777"/>
          </a:xfrm>
          <a:prstGeom prst="roundRect">
            <a:avLst/>
          </a:prstGeom>
        </p:spPr>
        <p:style>
          <a:lnRef idx="2">
            <a:schemeClr val="dk1"/>
          </a:lnRef>
          <a:fillRef idx="1">
            <a:schemeClr val="lt1"/>
          </a:fillRef>
          <a:effectRef idx="0">
            <a:schemeClr val="dk1"/>
          </a:effectRef>
          <a:fontRef idx="minor">
            <a:schemeClr val="dk1"/>
          </a:fontRef>
        </p:style>
        <p:txBody>
          <a:bodyPr>
            <a:normAutofit fontScale="55000" lnSpcReduction="2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b="1" dirty="0"/>
              <a:t>Distal: “</a:t>
            </a:r>
            <a:r>
              <a:rPr lang="en-US" dirty="0"/>
              <a:t>the spatial and temporal distribution of sounds in a prespecified area”; a theoretical construct which encompasses all the sound signals which arise within a given area.</a:t>
            </a:r>
          </a:p>
          <a:p>
            <a:pPr marL="0" indent="0">
              <a:buFont typeface="Arial" panose="020B0604020202020204" pitchFamily="34" charset="0"/>
              <a:buNone/>
            </a:pPr>
            <a:r>
              <a:rPr lang="en-US" sz="2200" dirty="0"/>
              <a:t>Soundscape Ecology: All sounds emanating from a landscape</a:t>
            </a:r>
          </a:p>
        </p:txBody>
      </p:sp>
    </p:spTree>
    <p:extLst>
      <p:ext uri="{BB962C8B-B14F-4D97-AF65-F5344CB8AC3E}">
        <p14:creationId xmlns:p14="http://schemas.microsoft.com/office/powerpoint/2010/main" val="6644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1EC7-F288-7BE5-CCF9-072745DFC599}"/>
              </a:ext>
            </a:extLst>
          </p:cNvPr>
          <p:cNvSpPr>
            <a:spLocks noGrp="1"/>
          </p:cNvSpPr>
          <p:nvPr>
            <p:ph type="title"/>
          </p:nvPr>
        </p:nvSpPr>
        <p:spPr/>
        <p:txBody>
          <a:bodyPr>
            <a:normAutofit fontScale="90000"/>
          </a:bodyPr>
          <a:lstStyle/>
          <a:p>
            <a:r>
              <a:rPr lang="en-US" dirty="0"/>
              <a:t>Distal, Proximal, and Perceptual</a:t>
            </a:r>
          </a:p>
        </p:txBody>
      </p:sp>
      <p:sp>
        <p:nvSpPr>
          <p:cNvPr id="4" name="TextBox 3">
            <a:extLst>
              <a:ext uri="{FF2B5EF4-FFF2-40B4-BE49-F238E27FC236}">
                <a16:creationId xmlns:a16="http://schemas.microsoft.com/office/drawing/2014/main" id="{D7FA7C1A-ED84-12F2-58CF-09828A48FDD2}"/>
              </a:ext>
            </a:extLst>
          </p:cNvPr>
          <p:cNvSpPr txBox="1"/>
          <p:nvPr/>
        </p:nvSpPr>
        <p:spPr>
          <a:xfrm>
            <a:off x="0" y="6425155"/>
            <a:ext cx="10146890" cy="400110"/>
          </a:xfrm>
          <a:prstGeom prst="rect">
            <a:avLst/>
          </a:prstGeom>
          <a:solidFill>
            <a:schemeClr val="bg1"/>
          </a:solidFill>
        </p:spPr>
        <p:txBody>
          <a:bodyPr wrap="square" rtlCol="0">
            <a:spAutoFit/>
          </a:bodyPr>
          <a:lstStyle/>
          <a:p>
            <a:r>
              <a:rPr lang="en-GB" sz="1000" b="0" i="0" dirty="0" err="1">
                <a:solidFill>
                  <a:srgbClr val="131516"/>
                </a:solidFill>
                <a:effectLst/>
                <a:latin typeface="Roboto" panose="02000000000000000000" pitchFamily="2" charset="0"/>
              </a:rPr>
              <a:t>Lorenzi</a:t>
            </a:r>
            <a:r>
              <a:rPr lang="en-GB" sz="1000" b="0" i="0" dirty="0">
                <a:solidFill>
                  <a:srgbClr val="131516"/>
                </a:solidFill>
                <a:effectLst/>
                <a:latin typeface="Roboto" panose="02000000000000000000" pitchFamily="2" charset="0"/>
              </a:rPr>
              <a:t>, Christian, Frédéric </a:t>
            </a:r>
            <a:r>
              <a:rPr lang="en-GB" sz="1000" b="0" i="0" dirty="0" err="1">
                <a:solidFill>
                  <a:srgbClr val="131516"/>
                </a:solidFill>
                <a:effectLst/>
                <a:latin typeface="Roboto" panose="02000000000000000000" pitchFamily="2" charset="0"/>
              </a:rPr>
              <a:t>Apoux</a:t>
            </a:r>
            <a:r>
              <a:rPr lang="en-GB" sz="1000" b="0" i="0" dirty="0">
                <a:solidFill>
                  <a:srgbClr val="131516"/>
                </a:solidFill>
                <a:effectLst/>
                <a:latin typeface="Roboto" panose="02000000000000000000" pitchFamily="2" charset="0"/>
              </a:rPr>
              <a:t>, Elie </a:t>
            </a:r>
            <a:r>
              <a:rPr lang="en-GB" sz="1000" b="0" i="0" dirty="0" err="1">
                <a:solidFill>
                  <a:srgbClr val="131516"/>
                </a:solidFill>
                <a:effectLst/>
                <a:latin typeface="Roboto" panose="02000000000000000000" pitchFamily="2" charset="0"/>
              </a:rPr>
              <a:t>Grinfeder</a:t>
            </a:r>
            <a:r>
              <a:rPr lang="en-GB" sz="1000" b="0" i="0" dirty="0">
                <a:solidFill>
                  <a:srgbClr val="131516"/>
                </a:solidFill>
                <a:effectLst/>
                <a:latin typeface="Roboto" panose="02000000000000000000" pitchFamily="2" charset="0"/>
              </a:rPr>
              <a:t>, Bernie Krause, Nicole Miller-</a:t>
            </a:r>
            <a:r>
              <a:rPr lang="en-GB" sz="1000" b="0" i="0" dirty="0" err="1">
                <a:solidFill>
                  <a:srgbClr val="131516"/>
                </a:solidFill>
                <a:effectLst/>
                <a:latin typeface="Roboto" panose="02000000000000000000" pitchFamily="2" charset="0"/>
              </a:rPr>
              <a:t>Viacava</a:t>
            </a:r>
            <a:r>
              <a:rPr lang="en-GB" sz="1000" b="0" i="0" dirty="0">
                <a:solidFill>
                  <a:srgbClr val="131516"/>
                </a:solidFill>
                <a:effectLst/>
                <a:latin typeface="Roboto" panose="02000000000000000000" pitchFamily="2" charset="0"/>
              </a:rPr>
              <a:t>, and Jérôme </a:t>
            </a:r>
            <a:r>
              <a:rPr lang="en-GB" sz="1000" b="0" i="0" dirty="0" err="1">
                <a:solidFill>
                  <a:srgbClr val="131516"/>
                </a:solidFill>
                <a:effectLst/>
                <a:latin typeface="Roboto" panose="02000000000000000000" pitchFamily="2" charset="0"/>
              </a:rPr>
              <a:t>Sueur</a:t>
            </a:r>
            <a:r>
              <a:rPr lang="en-GB" sz="1000" b="0" i="0" dirty="0">
                <a:solidFill>
                  <a:srgbClr val="131516"/>
                </a:solidFill>
                <a:effectLst/>
                <a:latin typeface="Roboto" panose="02000000000000000000" pitchFamily="2" charset="0"/>
              </a:rPr>
              <a:t>. 2023. “Human Auditory Ecology: Extending Hearing Research to the Perception of Natural Soundscapes by Humans in Rapidly Changing Environments.” </a:t>
            </a:r>
            <a:r>
              <a:rPr lang="en-GB" sz="1000" b="0" i="1" dirty="0">
                <a:solidFill>
                  <a:srgbClr val="131516"/>
                </a:solidFill>
                <a:effectLst/>
                <a:latin typeface="Roboto" panose="02000000000000000000" pitchFamily="2" charset="0"/>
              </a:rPr>
              <a:t>Trends in Hearing</a:t>
            </a:r>
            <a:r>
              <a:rPr lang="en-GB" sz="1000" b="0" i="0" dirty="0">
                <a:solidFill>
                  <a:srgbClr val="131516"/>
                </a:solidFill>
                <a:effectLst/>
                <a:latin typeface="Roboto" panose="02000000000000000000" pitchFamily="2" charset="0"/>
              </a:rPr>
              <a:t> 27 (January). </a:t>
            </a:r>
            <a:r>
              <a:rPr lang="en-GB" sz="1000" b="0" i="0" u="none" strike="noStrike" dirty="0">
                <a:effectLst/>
                <a:latin typeface="Roboto" panose="02000000000000000000" pitchFamily="2" charset="0"/>
                <a:hlinkClick r:id="rId3"/>
              </a:rPr>
              <a:t>https://doi.org/10.1177/23312165231212032</a:t>
            </a:r>
            <a:r>
              <a:rPr lang="en-GB" sz="1000" b="0" i="0" dirty="0">
                <a:solidFill>
                  <a:srgbClr val="131516"/>
                </a:solidFill>
                <a:effectLst/>
                <a:latin typeface="Roboto" panose="02000000000000000000" pitchFamily="2" charset="0"/>
              </a:rPr>
              <a:t>.</a:t>
            </a:r>
            <a:endParaRPr lang="en-GB" sz="1000" baseline="30000" dirty="0"/>
          </a:p>
        </p:txBody>
      </p:sp>
      <p:pic>
        <p:nvPicPr>
          <p:cNvPr id="10" name="Picture 9" descr="A diagram of sound processing&#10;&#10;Description automatically generated">
            <a:extLst>
              <a:ext uri="{FF2B5EF4-FFF2-40B4-BE49-F238E27FC236}">
                <a16:creationId xmlns:a16="http://schemas.microsoft.com/office/drawing/2014/main" id="{93DA6578-E0F9-0A7F-C36F-AFBC1DDE2515}"/>
              </a:ext>
            </a:extLst>
          </p:cNvPr>
          <p:cNvPicPr>
            <a:picLocks noChangeAspect="1"/>
          </p:cNvPicPr>
          <p:nvPr/>
        </p:nvPicPr>
        <p:blipFill>
          <a:blip r:embed="rId4"/>
          <a:stretch>
            <a:fillRect/>
          </a:stretch>
        </p:blipFill>
        <p:spPr>
          <a:xfrm>
            <a:off x="2121445" y="1203696"/>
            <a:ext cx="7949108" cy="3685862"/>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4496666A-E29D-6B8D-DADA-1C96F82D6638}"/>
              </a:ext>
            </a:extLst>
          </p:cNvPr>
          <p:cNvSpPr txBox="1">
            <a:spLocks/>
          </p:cNvSpPr>
          <p:nvPr/>
        </p:nvSpPr>
        <p:spPr>
          <a:xfrm>
            <a:off x="1981200" y="5211097"/>
            <a:ext cx="8229599" cy="987777"/>
          </a:xfrm>
          <a:prstGeom prst="roundRect">
            <a:avLst/>
          </a:prstGeom>
        </p:spPr>
        <p:style>
          <a:lnRef idx="2">
            <a:schemeClr val="dk1"/>
          </a:lnRef>
          <a:fillRef idx="1">
            <a:schemeClr val="lt1"/>
          </a:fillRef>
          <a:effectRef idx="0">
            <a:schemeClr val="dk1"/>
          </a:effectRef>
          <a:fontRef idx="minor">
            <a:schemeClr val="dk1"/>
          </a:fontRef>
        </p:style>
        <p:txBody>
          <a:bodyPr>
            <a:normAutofit fontScale="92500" lnSpcReduction="20000"/>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00" b="1" dirty="0"/>
              <a:t>Proximal:</a:t>
            </a:r>
            <a:r>
              <a:rPr lang="en-US" sz="1600" dirty="0"/>
              <a:t> the collection of sound signals at a particular receiver, after propagating throughout the environment</a:t>
            </a:r>
          </a:p>
          <a:p>
            <a:pPr marL="0" indent="0">
              <a:buNone/>
            </a:pPr>
            <a:r>
              <a:rPr lang="en-US" sz="1400" dirty="0"/>
              <a:t>Acoustic Environment: Sound at the receiver</a:t>
            </a:r>
          </a:p>
        </p:txBody>
      </p:sp>
    </p:spTree>
    <p:extLst>
      <p:ext uri="{BB962C8B-B14F-4D97-AF65-F5344CB8AC3E}">
        <p14:creationId xmlns:p14="http://schemas.microsoft.com/office/powerpoint/2010/main" val="273225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1EC7-F288-7BE5-CCF9-072745DFC599}"/>
              </a:ext>
            </a:extLst>
          </p:cNvPr>
          <p:cNvSpPr>
            <a:spLocks noGrp="1"/>
          </p:cNvSpPr>
          <p:nvPr>
            <p:ph type="title"/>
          </p:nvPr>
        </p:nvSpPr>
        <p:spPr/>
        <p:txBody>
          <a:bodyPr>
            <a:normAutofit fontScale="90000"/>
          </a:bodyPr>
          <a:lstStyle/>
          <a:p>
            <a:r>
              <a:rPr lang="en-US" dirty="0"/>
              <a:t>Distal, Proximal, and Perceptual</a:t>
            </a:r>
          </a:p>
        </p:txBody>
      </p:sp>
      <p:sp>
        <p:nvSpPr>
          <p:cNvPr id="4" name="TextBox 3">
            <a:extLst>
              <a:ext uri="{FF2B5EF4-FFF2-40B4-BE49-F238E27FC236}">
                <a16:creationId xmlns:a16="http://schemas.microsoft.com/office/drawing/2014/main" id="{D7FA7C1A-ED84-12F2-58CF-09828A48FDD2}"/>
              </a:ext>
            </a:extLst>
          </p:cNvPr>
          <p:cNvSpPr txBox="1"/>
          <p:nvPr/>
        </p:nvSpPr>
        <p:spPr>
          <a:xfrm>
            <a:off x="0" y="6425155"/>
            <a:ext cx="10146890" cy="400110"/>
          </a:xfrm>
          <a:prstGeom prst="rect">
            <a:avLst/>
          </a:prstGeom>
          <a:solidFill>
            <a:schemeClr val="bg1"/>
          </a:solidFill>
        </p:spPr>
        <p:txBody>
          <a:bodyPr wrap="square" rtlCol="0">
            <a:spAutoFit/>
          </a:bodyPr>
          <a:lstStyle/>
          <a:p>
            <a:r>
              <a:rPr lang="en-GB" sz="1000" b="0" i="0" dirty="0" err="1">
                <a:solidFill>
                  <a:srgbClr val="131516"/>
                </a:solidFill>
                <a:effectLst/>
                <a:latin typeface="Roboto" panose="02000000000000000000" pitchFamily="2" charset="0"/>
              </a:rPr>
              <a:t>Lorenzi</a:t>
            </a:r>
            <a:r>
              <a:rPr lang="en-GB" sz="1000" b="0" i="0" dirty="0">
                <a:solidFill>
                  <a:srgbClr val="131516"/>
                </a:solidFill>
                <a:effectLst/>
                <a:latin typeface="Roboto" panose="02000000000000000000" pitchFamily="2" charset="0"/>
              </a:rPr>
              <a:t>, Christian, Frédéric </a:t>
            </a:r>
            <a:r>
              <a:rPr lang="en-GB" sz="1000" b="0" i="0" dirty="0" err="1">
                <a:solidFill>
                  <a:srgbClr val="131516"/>
                </a:solidFill>
                <a:effectLst/>
                <a:latin typeface="Roboto" panose="02000000000000000000" pitchFamily="2" charset="0"/>
              </a:rPr>
              <a:t>Apoux</a:t>
            </a:r>
            <a:r>
              <a:rPr lang="en-GB" sz="1000" b="0" i="0" dirty="0">
                <a:solidFill>
                  <a:srgbClr val="131516"/>
                </a:solidFill>
                <a:effectLst/>
                <a:latin typeface="Roboto" panose="02000000000000000000" pitchFamily="2" charset="0"/>
              </a:rPr>
              <a:t>, Elie </a:t>
            </a:r>
            <a:r>
              <a:rPr lang="en-GB" sz="1000" b="0" i="0" dirty="0" err="1">
                <a:solidFill>
                  <a:srgbClr val="131516"/>
                </a:solidFill>
                <a:effectLst/>
                <a:latin typeface="Roboto" panose="02000000000000000000" pitchFamily="2" charset="0"/>
              </a:rPr>
              <a:t>Grinfeder</a:t>
            </a:r>
            <a:r>
              <a:rPr lang="en-GB" sz="1000" b="0" i="0" dirty="0">
                <a:solidFill>
                  <a:srgbClr val="131516"/>
                </a:solidFill>
                <a:effectLst/>
                <a:latin typeface="Roboto" panose="02000000000000000000" pitchFamily="2" charset="0"/>
              </a:rPr>
              <a:t>, Bernie Krause, Nicole Miller-</a:t>
            </a:r>
            <a:r>
              <a:rPr lang="en-GB" sz="1000" b="0" i="0" dirty="0" err="1">
                <a:solidFill>
                  <a:srgbClr val="131516"/>
                </a:solidFill>
                <a:effectLst/>
                <a:latin typeface="Roboto" panose="02000000000000000000" pitchFamily="2" charset="0"/>
              </a:rPr>
              <a:t>Viacava</a:t>
            </a:r>
            <a:r>
              <a:rPr lang="en-GB" sz="1000" b="0" i="0" dirty="0">
                <a:solidFill>
                  <a:srgbClr val="131516"/>
                </a:solidFill>
                <a:effectLst/>
                <a:latin typeface="Roboto" panose="02000000000000000000" pitchFamily="2" charset="0"/>
              </a:rPr>
              <a:t>, and Jérôme </a:t>
            </a:r>
            <a:r>
              <a:rPr lang="en-GB" sz="1000" b="0" i="0" dirty="0" err="1">
                <a:solidFill>
                  <a:srgbClr val="131516"/>
                </a:solidFill>
                <a:effectLst/>
                <a:latin typeface="Roboto" panose="02000000000000000000" pitchFamily="2" charset="0"/>
              </a:rPr>
              <a:t>Sueur</a:t>
            </a:r>
            <a:r>
              <a:rPr lang="en-GB" sz="1000" b="0" i="0" dirty="0">
                <a:solidFill>
                  <a:srgbClr val="131516"/>
                </a:solidFill>
                <a:effectLst/>
                <a:latin typeface="Roboto" panose="02000000000000000000" pitchFamily="2" charset="0"/>
              </a:rPr>
              <a:t>. 2023. “Human Auditory Ecology: Extending Hearing Research to the Perception of Natural Soundscapes by Humans in Rapidly Changing Environments.” </a:t>
            </a:r>
            <a:r>
              <a:rPr lang="en-GB" sz="1000" b="0" i="1" dirty="0">
                <a:solidFill>
                  <a:srgbClr val="131516"/>
                </a:solidFill>
                <a:effectLst/>
                <a:latin typeface="Roboto" panose="02000000000000000000" pitchFamily="2" charset="0"/>
              </a:rPr>
              <a:t>Trends in Hearing</a:t>
            </a:r>
            <a:r>
              <a:rPr lang="en-GB" sz="1000" b="0" i="0" dirty="0">
                <a:solidFill>
                  <a:srgbClr val="131516"/>
                </a:solidFill>
                <a:effectLst/>
                <a:latin typeface="Roboto" panose="02000000000000000000" pitchFamily="2" charset="0"/>
              </a:rPr>
              <a:t> 27 (January). </a:t>
            </a:r>
            <a:r>
              <a:rPr lang="en-GB" sz="1000" b="0" i="0" u="none" strike="noStrike" dirty="0">
                <a:effectLst/>
                <a:latin typeface="Roboto" panose="02000000000000000000" pitchFamily="2" charset="0"/>
                <a:hlinkClick r:id="rId3"/>
              </a:rPr>
              <a:t>https://doi.org/10.1177/23312165231212032</a:t>
            </a:r>
            <a:r>
              <a:rPr lang="en-GB" sz="1000" b="0" i="0" dirty="0">
                <a:solidFill>
                  <a:srgbClr val="131516"/>
                </a:solidFill>
                <a:effectLst/>
                <a:latin typeface="Roboto" panose="02000000000000000000" pitchFamily="2" charset="0"/>
              </a:rPr>
              <a:t>.</a:t>
            </a:r>
            <a:endParaRPr lang="en-GB" sz="1000" baseline="30000" dirty="0"/>
          </a:p>
        </p:txBody>
      </p:sp>
      <p:pic>
        <p:nvPicPr>
          <p:cNvPr id="10" name="Picture 9" descr="A diagram of sound processing&#10;&#10;Description automatically generated">
            <a:extLst>
              <a:ext uri="{FF2B5EF4-FFF2-40B4-BE49-F238E27FC236}">
                <a16:creationId xmlns:a16="http://schemas.microsoft.com/office/drawing/2014/main" id="{93DA6578-E0F9-0A7F-C36F-AFBC1DDE2515}"/>
              </a:ext>
            </a:extLst>
          </p:cNvPr>
          <p:cNvPicPr>
            <a:picLocks noChangeAspect="1"/>
          </p:cNvPicPr>
          <p:nvPr/>
        </p:nvPicPr>
        <p:blipFill>
          <a:blip r:embed="rId4"/>
          <a:stretch>
            <a:fillRect/>
          </a:stretch>
        </p:blipFill>
        <p:spPr>
          <a:xfrm>
            <a:off x="2121445" y="1203696"/>
            <a:ext cx="7949108" cy="3685862"/>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4496666A-E29D-6B8D-DADA-1C96F82D6638}"/>
              </a:ext>
            </a:extLst>
          </p:cNvPr>
          <p:cNvSpPr txBox="1">
            <a:spLocks/>
          </p:cNvSpPr>
          <p:nvPr/>
        </p:nvSpPr>
        <p:spPr>
          <a:xfrm>
            <a:off x="1981200" y="5211097"/>
            <a:ext cx="8229599" cy="987777"/>
          </a:xfrm>
          <a:prstGeom prst="roundRect">
            <a:avLst/>
          </a:prstGeom>
        </p:spPr>
        <p:style>
          <a:lnRef idx="2">
            <a:schemeClr val="dk1"/>
          </a:lnRef>
          <a:fillRef idx="1">
            <a:schemeClr val="lt1"/>
          </a:fillRef>
          <a:effectRef idx="0">
            <a:schemeClr val="dk1"/>
          </a:effectRef>
          <a:fontRef idx="minor">
            <a:schemeClr val="dk1"/>
          </a:fontRef>
        </p:style>
        <p:txBody>
          <a:bodyPr>
            <a:normAutofit/>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1600" b="1" dirty="0"/>
              <a:t>Perceptual: </a:t>
            </a:r>
            <a:r>
              <a:rPr lang="en-US" sz="1600" dirty="0"/>
              <a:t>the individual subjective interpretation of a proximal soundscape</a:t>
            </a:r>
          </a:p>
          <a:p>
            <a:pPr marL="0" indent="0">
              <a:buNone/>
            </a:pPr>
            <a:r>
              <a:rPr lang="en-US" sz="1400" dirty="0"/>
              <a:t>ISO Soundscape: Acoustic Environment as perceived</a:t>
            </a:r>
          </a:p>
        </p:txBody>
      </p:sp>
    </p:spTree>
    <p:extLst>
      <p:ext uri="{BB962C8B-B14F-4D97-AF65-F5344CB8AC3E}">
        <p14:creationId xmlns:p14="http://schemas.microsoft.com/office/powerpoint/2010/main" val="342312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D4F4B-7324-66DF-96C7-87E723AE9461}"/>
              </a:ext>
            </a:extLst>
          </p:cNvPr>
          <p:cNvSpPr>
            <a:spLocks noGrp="1"/>
          </p:cNvSpPr>
          <p:nvPr>
            <p:ph type="title"/>
          </p:nvPr>
        </p:nvSpPr>
        <p:spPr/>
        <p:txBody>
          <a:bodyPr>
            <a:normAutofit fontScale="90000"/>
          </a:bodyPr>
          <a:lstStyle/>
          <a:p>
            <a:r>
              <a:rPr lang="en-US" dirty="0"/>
              <a:t>A novel definition of soundscape:</a:t>
            </a:r>
          </a:p>
        </p:txBody>
      </p:sp>
      <p:sp>
        <p:nvSpPr>
          <p:cNvPr id="6" name="Content Placeholder 2">
            <a:extLst>
              <a:ext uri="{FF2B5EF4-FFF2-40B4-BE49-F238E27FC236}">
                <a16:creationId xmlns:a16="http://schemas.microsoft.com/office/drawing/2014/main" id="{4F322065-8DCE-489F-3BBB-F5AFE61C4A7C}"/>
              </a:ext>
            </a:extLst>
          </p:cNvPr>
          <p:cNvSpPr txBox="1">
            <a:spLocks/>
          </p:cNvSpPr>
          <p:nvPr/>
        </p:nvSpPr>
        <p:spPr>
          <a:xfrm>
            <a:off x="1691368" y="1756237"/>
            <a:ext cx="8809264" cy="2358639"/>
          </a:xfrm>
          <a:prstGeom prst="roundRect">
            <a:avLst/>
          </a:prstGeom>
        </p:spPr>
        <p:style>
          <a:lnRef idx="2">
            <a:schemeClr val="dk1"/>
          </a:lnRef>
          <a:fillRef idx="1">
            <a:schemeClr val="lt1"/>
          </a:fillRef>
          <a:effectRef idx="0">
            <a:schemeClr val="dk1"/>
          </a:effectRef>
          <a:fontRef idx="minor">
            <a:schemeClr val="dk1"/>
          </a:fontRef>
        </p:style>
        <p:txBody>
          <a:bodyPr/>
          <a:lstStyle>
            <a:lvl1pPr marL="228594" indent="-228594" algn="l" defTabSz="914377" rtl="0" eaLnBrk="1" latinLnBrk="0" hangingPunct="1">
              <a:lnSpc>
                <a:spcPct val="90000"/>
              </a:lnSpc>
              <a:spcBef>
                <a:spcPts val="1000"/>
              </a:spcBef>
              <a:spcAft>
                <a:spcPts val="1200"/>
              </a:spcAft>
              <a:buFont typeface="Arial" panose="020B0604020202020204" pitchFamily="34" charset="0"/>
              <a:buChar char="•"/>
              <a:defRPr sz="2800" b="0" i="0" kern="1200">
                <a:solidFill>
                  <a:schemeClr val="dk1"/>
                </a:solidFill>
                <a:latin typeface="+mn-lt"/>
                <a:ea typeface="+mn-ea"/>
                <a:cs typeface="+mn-cs"/>
              </a:defRPr>
            </a:lvl1pPr>
            <a:lvl2pPr marL="685783" indent="-228594" algn="l" defTabSz="914377" rtl="0" eaLnBrk="1" latinLnBrk="0" hangingPunct="1">
              <a:lnSpc>
                <a:spcPct val="90000"/>
              </a:lnSpc>
              <a:spcBef>
                <a:spcPts val="500"/>
              </a:spcBef>
              <a:spcAft>
                <a:spcPts val="1200"/>
              </a:spcAft>
              <a:buFont typeface="Arial" panose="020B0604020202020204" pitchFamily="34" charset="0"/>
              <a:buChar char="•"/>
              <a:defRPr sz="2400" b="0" i="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spcAft>
                <a:spcPts val="1200"/>
              </a:spcAft>
              <a:buFont typeface="Arial" panose="020B0604020202020204" pitchFamily="34" charset="0"/>
              <a:buChar char="•"/>
              <a:defRPr sz="2000" b="0" i="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spcAft>
                <a:spcPts val="1200"/>
              </a:spcAft>
              <a:buFont typeface="Arial" panose="020B0604020202020204" pitchFamily="34" charset="0"/>
              <a:buChar char="•"/>
              <a:defRPr sz="1800" b="0" i="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ctr">
              <a:buFont typeface="Arial" panose="020B0604020202020204" pitchFamily="34" charset="0"/>
              <a:buNone/>
            </a:pPr>
            <a:r>
              <a:rPr lang="en-US" sz="3200" dirty="0"/>
              <a:t>A soundscape is the sonic environment </a:t>
            </a:r>
            <a:r>
              <a:rPr lang="en-US" sz="3200" b="1" dirty="0"/>
              <a:t>of a place, setting, or community,</a:t>
            </a:r>
            <a:r>
              <a:rPr lang="en-US" sz="3200" dirty="0"/>
              <a:t> whose character is the result of the interaction with non-auditory and/or contextual factors.</a:t>
            </a:r>
          </a:p>
        </p:txBody>
      </p:sp>
    </p:spTree>
    <p:extLst>
      <p:ext uri="{BB962C8B-B14F-4D97-AF65-F5344CB8AC3E}">
        <p14:creationId xmlns:p14="http://schemas.microsoft.com/office/powerpoint/2010/main" val="384641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EDE Slide deck" id="{4B72ABB6-01F9-444B-A9D8-4AEA719E6A63}" vid="{86254A13-76FD-2E48-B98A-4CDD5EBF4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2979</TotalTime>
  <Words>5223</Words>
  <Application>Microsoft Macintosh PowerPoint</Application>
  <PresentationFormat>Widescreen</PresentationFormat>
  <Paragraphs>259</Paragraphs>
  <Slides>46</Slides>
  <Notes>12</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Cambria Math</vt:lpstr>
      <vt:lpstr>Helvetica</vt:lpstr>
      <vt:lpstr>Roboto</vt:lpstr>
      <vt:lpstr>Space Mono</vt:lpstr>
      <vt:lpstr>Times</vt:lpstr>
      <vt:lpstr>Times New Roman</vt:lpstr>
      <vt:lpstr>Office Theme</vt:lpstr>
      <vt:lpstr>PowerPoint Presentation</vt:lpstr>
      <vt:lpstr>PowerPoint Presentation</vt:lpstr>
      <vt:lpstr>Introduction – what is (a) soundscape?</vt:lpstr>
      <vt:lpstr>Three key definitions</vt:lpstr>
      <vt:lpstr>Distal, Proximal, and Perceptual</vt:lpstr>
      <vt:lpstr>Distal, Proximal, and Perceptual</vt:lpstr>
      <vt:lpstr>Distal, Proximal, and Perceptual</vt:lpstr>
      <vt:lpstr>Distal, Proximal, and Perceptual</vt:lpstr>
      <vt:lpstr>A novel definition of soundscape:</vt:lpstr>
      <vt:lpstr>The Soundscape Approach</vt:lpstr>
      <vt:lpstr>How do we bring a soundscape approach into engineering practice?</vt:lpstr>
      <vt:lpstr>Engineering Practice</vt:lpstr>
      <vt:lpstr>Applications in Design and Mapping</vt:lpstr>
      <vt:lpstr>The Predictive Soundscape Model Framework</vt:lpstr>
      <vt:lpstr>Components of a Predictive Soundscape Model</vt:lpstr>
      <vt:lpstr>Goals</vt:lpstr>
      <vt:lpstr>Constraints</vt:lpstr>
      <vt:lpstr>PowerPoint Presentation</vt:lpstr>
      <vt:lpstr>PowerPoint Presentation</vt:lpstr>
      <vt:lpstr>PowerPoint Presentation</vt:lpstr>
      <vt:lpstr>PowerPoint Presentation</vt:lpstr>
      <vt:lpstr>PowerPoint Presentation</vt:lpstr>
      <vt:lpstr>An application case study – COVID-19 Lockdown</vt:lpstr>
      <vt:lpstr>Measuring and Representing Soundscape Perception Data</vt:lpstr>
      <vt:lpstr>Soundscape Database and Protocol</vt:lpstr>
      <vt:lpstr>The International Soundscape Database (ISD)</vt:lpstr>
      <vt:lpstr>PowerPoint Presentation</vt:lpstr>
      <vt:lpstr>The Circumplex Model of Soundscape Perception</vt:lpstr>
      <vt:lpstr>The Circumplex Model of Soundscape Perception</vt:lpstr>
      <vt:lpstr>From PAQs to Circumplex Coordinates</vt:lpstr>
      <vt:lpstr>How to describe the diversity of perceptions in a group?</vt:lpstr>
      <vt:lpstr>Soundscape Density Plots</vt:lpstr>
      <vt:lpstr>Soundscape Density Plots</vt:lpstr>
      <vt:lpstr>Soundscape Density Plots</vt:lpstr>
      <vt:lpstr>Soundscape Density Plots</vt:lpstr>
      <vt:lpstr>Simplified distribution for comparisons</vt:lpstr>
      <vt:lpstr>Simplified distribution for comparisons</vt:lpstr>
      <vt:lpstr>Proposals</vt:lpstr>
      <vt:lpstr>Making use of the predictions in design</vt:lpstr>
      <vt:lpstr>Towards Soundscape Indices</vt:lpstr>
      <vt:lpstr>Soundscape Indices for Mapping &amp; Monitoring</vt:lpstr>
      <vt:lpstr>Developing New Predictive Models</vt:lpstr>
      <vt:lpstr>Open Source Packages</vt:lpstr>
      <vt:lpstr>Open Source Packages</vt:lpstr>
      <vt:lpstr>Putting it all together</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Mitchell, Andrew</dc:creator>
  <cp:lastModifiedBy>Mitchell, Andrew</cp:lastModifiedBy>
  <cp:revision>2</cp:revision>
  <dcterms:created xsi:type="dcterms:W3CDTF">2023-11-27T13:57:32Z</dcterms:created>
  <dcterms:modified xsi:type="dcterms:W3CDTF">2023-11-29T15:37:30Z</dcterms:modified>
</cp:coreProperties>
</file>